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59" r:id="rId3"/>
    <p:sldId id="257" r:id="rId4"/>
    <p:sldId id="265" r:id="rId5"/>
    <p:sldId id="266" r:id="rId6"/>
    <p:sldId id="267" r:id="rId7"/>
    <p:sldId id="268" r:id="rId8"/>
    <p:sldId id="269" r:id="rId9"/>
    <p:sldId id="260" r:id="rId10"/>
    <p:sldId id="270" r:id="rId11"/>
    <p:sldId id="271" r:id="rId12"/>
    <p:sldId id="272" r:id="rId13"/>
    <p:sldId id="273" r:id="rId14"/>
    <p:sldId id="282" r:id="rId15"/>
    <p:sldId id="283" r:id="rId16"/>
    <p:sldId id="284" r:id="rId17"/>
    <p:sldId id="264" r:id="rId18"/>
    <p:sldId id="285" r:id="rId19"/>
    <p:sldId id="286" r:id="rId20"/>
    <p:sldId id="287" r:id="rId21"/>
    <p:sldId id="288" r:id="rId22"/>
    <p:sldId id="279" r:id="rId23"/>
    <p:sldId id="280" r:id="rId24"/>
    <p:sldId id="281" r:id="rId25"/>
    <p:sldId id="289" r:id="rId26"/>
    <p:sldId id="290" r:id="rId27"/>
    <p:sldId id="291" r:id="rId28"/>
    <p:sldId id="292" r:id="rId29"/>
    <p:sldId id="293" r:id="rId30"/>
    <p:sldId id="274" r:id="rId31"/>
    <p:sldId id="275" r:id="rId32"/>
    <p:sldId id="276" r:id="rId33"/>
    <p:sldId id="277" r:id="rId34"/>
    <p:sldId id="278" r:id="rId35"/>
    <p:sldId id="263" r:id="rId36"/>
    <p:sldId id="319" r:id="rId37"/>
    <p:sldId id="320" r:id="rId38"/>
    <p:sldId id="321" r:id="rId39"/>
    <p:sldId id="322" r:id="rId40"/>
    <p:sldId id="323" r:id="rId41"/>
    <p:sldId id="262" r:id="rId42"/>
    <p:sldId id="294" r:id="rId43"/>
    <p:sldId id="295" r:id="rId44"/>
    <p:sldId id="296" r:id="rId45"/>
    <p:sldId id="297" r:id="rId46"/>
    <p:sldId id="298" r:id="rId47"/>
    <p:sldId id="299" r:id="rId48"/>
    <p:sldId id="300" r:id="rId49"/>
    <p:sldId id="301" r:id="rId50"/>
    <p:sldId id="302" r:id="rId51"/>
    <p:sldId id="303" r:id="rId52"/>
    <p:sldId id="350"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261" r:id="rId69"/>
    <p:sldId id="325" r:id="rId70"/>
    <p:sldId id="349"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258"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62C8536-23F5-4220-B156-3B59331103FF}">
          <p14:sldIdLst>
            <p14:sldId id="256"/>
            <p14:sldId id="259"/>
            <p14:sldId id="257"/>
            <p14:sldId id="265"/>
            <p14:sldId id="266"/>
            <p14:sldId id="267"/>
            <p14:sldId id="268"/>
            <p14:sldId id="269"/>
            <p14:sldId id="260"/>
            <p14:sldId id="270"/>
            <p14:sldId id="271"/>
            <p14:sldId id="272"/>
            <p14:sldId id="273"/>
            <p14:sldId id="282"/>
            <p14:sldId id="283"/>
            <p14:sldId id="284"/>
            <p14:sldId id="264"/>
            <p14:sldId id="285"/>
            <p14:sldId id="286"/>
            <p14:sldId id="287"/>
            <p14:sldId id="288"/>
            <p14:sldId id="279"/>
            <p14:sldId id="280"/>
            <p14:sldId id="281"/>
            <p14:sldId id="289"/>
            <p14:sldId id="290"/>
            <p14:sldId id="291"/>
            <p14:sldId id="292"/>
            <p14:sldId id="293"/>
            <p14:sldId id="274"/>
            <p14:sldId id="275"/>
            <p14:sldId id="276"/>
            <p14:sldId id="277"/>
            <p14:sldId id="278"/>
            <p14:sldId id="263"/>
            <p14:sldId id="319"/>
            <p14:sldId id="320"/>
            <p14:sldId id="321"/>
            <p14:sldId id="322"/>
            <p14:sldId id="323"/>
            <p14:sldId id="262"/>
            <p14:sldId id="294"/>
            <p14:sldId id="295"/>
            <p14:sldId id="296"/>
            <p14:sldId id="297"/>
            <p14:sldId id="298"/>
            <p14:sldId id="299"/>
            <p14:sldId id="300"/>
            <p14:sldId id="301"/>
            <p14:sldId id="302"/>
            <p14:sldId id="303"/>
            <p14:sldId id="350"/>
            <p14:sldId id="304"/>
            <p14:sldId id="305"/>
            <p14:sldId id="306"/>
            <p14:sldId id="307"/>
            <p14:sldId id="308"/>
            <p14:sldId id="309"/>
            <p14:sldId id="310"/>
            <p14:sldId id="311"/>
            <p14:sldId id="312"/>
            <p14:sldId id="313"/>
            <p14:sldId id="314"/>
            <p14:sldId id="315"/>
            <p14:sldId id="316"/>
            <p14:sldId id="317"/>
            <p14:sldId id="318"/>
            <p14:sldId id="261"/>
            <p14:sldId id="325"/>
            <p14:sldId id="349"/>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3"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22" autoAdjust="0"/>
    <p:restoredTop sz="71005" autoAdjust="0"/>
  </p:normalViewPr>
  <p:slideViewPr>
    <p:cSldViewPr snapToGrid="0">
      <p:cViewPr varScale="1">
        <p:scale>
          <a:sx n="110" d="100"/>
          <a:sy n="110" d="100"/>
        </p:scale>
        <p:origin x="20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23T15:35:17.663" idx="2">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0D6538-80DF-40E0-8B37-D72AAEB882B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TW" altLang="en-US"/>
        </a:p>
      </dgm:t>
    </dgm:pt>
    <dgm:pt modelId="{DAFE729A-4A68-4D13-A07F-750A6DDE8057}">
      <dgm:prSet phldrT="[文字]" custT="1"/>
      <dgm:spPr/>
      <dgm:t>
        <a:bodyPr/>
        <a:lstStyle/>
        <a:p>
          <a:r>
            <a:rPr lang="en-US" altLang="zh-TW" sz="1800" b="1" dirty="0">
              <a:latin typeface="Arial Rounded MT Bold" panose="020F0704030504030204" pitchFamily="34" charset="0"/>
            </a:rPr>
            <a:t>15.1 ….. The Interest Tax Deduction</a:t>
          </a:r>
          <a:endParaRPr lang="zh-TW" altLang="en-US" sz="1800" b="1" dirty="0">
            <a:latin typeface="Arial Rounded MT Bold" panose="020F0704030504030204" pitchFamily="34" charset="0"/>
          </a:endParaRPr>
        </a:p>
      </dgm:t>
    </dgm:pt>
    <dgm:pt modelId="{68F03551-0A00-4EF9-A873-20312BE4A3AE}" type="parTrans" cxnId="{4681889E-244E-4CD0-89C3-AAFD973152FE}">
      <dgm:prSet/>
      <dgm:spPr/>
      <dgm:t>
        <a:bodyPr/>
        <a:lstStyle/>
        <a:p>
          <a:endParaRPr lang="zh-TW" altLang="en-US"/>
        </a:p>
      </dgm:t>
    </dgm:pt>
    <dgm:pt modelId="{D9C5FE96-AD5E-48FE-91CE-D3926395937E}" type="sibTrans" cxnId="{4681889E-244E-4CD0-89C3-AAFD973152FE}">
      <dgm:prSet/>
      <dgm:spPr/>
      <dgm:t>
        <a:bodyPr/>
        <a:lstStyle/>
        <a:p>
          <a:endParaRPr lang="zh-TW" altLang="en-US"/>
        </a:p>
      </dgm:t>
    </dgm:pt>
    <dgm:pt modelId="{A2102CF4-0B3C-4A1B-9D96-9E8B96FDAC46}">
      <dgm:prSet phldrT="[文字]" custT="1"/>
      <dgm:spPr/>
      <dgm:t>
        <a:bodyPr/>
        <a:lstStyle/>
        <a:p>
          <a:r>
            <a:rPr lang="en-US" altLang="zh-TW" sz="1800" b="1" dirty="0">
              <a:latin typeface="Arial Rounded MT Bold" panose="020F0704030504030204" pitchFamily="34" charset="0"/>
            </a:rPr>
            <a:t>15.2 ….. Valuing the Interest Tax  Shield</a:t>
          </a:r>
          <a:endParaRPr lang="zh-TW" altLang="en-US" sz="1800" b="1" dirty="0">
            <a:latin typeface="Arial Rounded MT Bold" panose="020F0704030504030204" pitchFamily="34" charset="0"/>
          </a:endParaRPr>
        </a:p>
      </dgm:t>
    </dgm:pt>
    <dgm:pt modelId="{BBCDEB8C-2DCB-41F1-8140-1F0626202385}" type="parTrans" cxnId="{C3C51368-9BF2-4071-8BFF-C3527B1768BF}">
      <dgm:prSet/>
      <dgm:spPr/>
      <dgm:t>
        <a:bodyPr/>
        <a:lstStyle/>
        <a:p>
          <a:endParaRPr lang="zh-TW" altLang="en-US"/>
        </a:p>
      </dgm:t>
    </dgm:pt>
    <dgm:pt modelId="{6BF54E4A-DD11-4EFF-9996-32907A4F0141}" type="sibTrans" cxnId="{C3C51368-9BF2-4071-8BFF-C3527B1768BF}">
      <dgm:prSet/>
      <dgm:spPr/>
      <dgm:t>
        <a:bodyPr/>
        <a:lstStyle/>
        <a:p>
          <a:endParaRPr lang="zh-TW" altLang="en-US"/>
        </a:p>
      </dgm:t>
    </dgm:pt>
    <dgm:pt modelId="{729DF157-9B93-4795-8BF1-ED3E26180803}">
      <dgm:prSet phldrT="[文字]" custT="1"/>
      <dgm:spPr/>
      <dgm:t>
        <a:bodyPr/>
        <a:lstStyle/>
        <a:p>
          <a:r>
            <a:rPr lang="en-US" altLang="zh-TW" sz="1800" b="1" dirty="0">
              <a:latin typeface="Arial Rounded MT Bold" panose="020F0704030504030204" pitchFamily="34" charset="0"/>
            </a:rPr>
            <a:t>15.3 ….. Recapitalizing to Capture the Tax Shield</a:t>
          </a:r>
          <a:endParaRPr lang="zh-TW" altLang="en-US" sz="1800" b="1" dirty="0">
            <a:latin typeface="Arial Rounded MT Bold" panose="020F0704030504030204" pitchFamily="34" charset="0"/>
          </a:endParaRPr>
        </a:p>
      </dgm:t>
    </dgm:pt>
    <dgm:pt modelId="{A98E712C-BB50-4B12-9993-36762A607410}" type="parTrans" cxnId="{5A0A23F8-9E41-4F47-BFA7-48A5A9BA8887}">
      <dgm:prSet/>
      <dgm:spPr/>
      <dgm:t>
        <a:bodyPr/>
        <a:lstStyle/>
        <a:p>
          <a:endParaRPr lang="zh-TW" altLang="en-US"/>
        </a:p>
      </dgm:t>
    </dgm:pt>
    <dgm:pt modelId="{68E12CC7-CAA4-4DAA-830C-18FD9A930701}" type="sibTrans" cxnId="{5A0A23F8-9E41-4F47-BFA7-48A5A9BA8887}">
      <dgm:prSet/>
      <dgm:spPr/>
      <dgm:t>
        <a:bodyPr/>
        <a:lstStyle/>
        <a:p>
          <a:endParaRPr lang="zh-TW" altLang="en-US"/>
        </a:p>
      </dgm:t>
    </dgm:pt>
    <dgm:pt modelId="{38595100-A401-4805-9953-3B0FEDDA0455}">
      <dgm:prSet phldrT="[文字]" custT="1"/>
      <dgm:spPr/>
      <dgm:t>
        <a:bodyPr/>
        <a:lstStyle/>
        <a:p>
          <a:r>
            <a:rPr lang="en-US" altLang="zh-TW" sz="1800" b="1" dirty="0">
              <a:latin typeface="Arial Rounded MT Bold" panose="020F0704030504030204" pitchFamily="34" charset="0"/>
            </a:rPr>
            <a:t>15.4 ….. Personal Taxes </a:t>
          </a:r>
          <a:endParaRPr lang="zh-TW" altLang="en-US" sz="1800" b="1" dirty="0">
            <a:latin typeface="Arial Rounded MT Bold" panose="020F0704030504030204" pitchFamily="34" charset="0"/>
          </a:endParaRPr>
        </a:p>
      </dgm:t>
    </dgm:pt>
    <dgm:pt modelId="{2CD86F7E-4114-402D-8EA2-A0AD0E3249C1}" type="parTrans" cxnId="{D69FC1AE-C720-4942-BCC6-3CE527F5EAFE}">
      <dgm:prSet/>
      <dgm:spPr/>
      <dgm:t>
        <a:bodyPr/>
        <a:lstStyle/>
        <a:p>
          <a:endParaRPr lang="zh-TW" altLang="en-US"/>
        </a:p>
      </dgm:t>
    </dgm:pt>
    <dgm:pt modelId="{845A1660-D954-4707-B01F-13DBBE6047BB}" type="sibTrans" cxnId="{D69FC1AE-C720-4942-BCC6-3CE527F5EAFE}">
      <dgm:prSet/>
      <dgm:spPr/>
      <dgm:t>
        <a:bodyPr/>
        <a:lstStyle/>
        <a:p>
          <a:endParaRPr lang="zh-TW" altLang="en-US"/>
        </a:p>
      </dgm:t>
    </dgm:pt>
    <dgm:pt modelId="{6CF3B9CD-F9D1-4670-9804-FE256E3F608F}">
      <dgm:prSet phldrT="[文字]" custT="1"/>
      <dgm:spPr/>
      <dgm:t>
        <a:bodyPr/>
        <a:lstStyle/>
        <a:p>
          <a:r>
            <a:rPr lang="en-US" altLang="zh-TW" sz="1800" b="1" dirty="0">
              <a:latin typeface="Arial Rounded MT Bold" panose="020F0704030504030204" pitchFamily="34" charset="0"/>
            </a:rPr>
            <a:t>15.5 ….. </a:t>
          </a:r>
          <a:r>
            <a:rPr lang="en-US" sz="1800" b="1" dirty="0">
              <a:latin typeface="Arial Rounded MT Bold" panose="020F0704030504030204" pitchFamily="34" charset="0"/>
            </a:rPr>
            <a:t>Optimal Capital Structure with Taxes</a:t>
          </a:r>
          <a:endParaRPr lang="zh-TW" altLang="en-US" sz="1800" b="1" dirty="0">
            <a:latin typeface="Arial Rounded MT Bold" panose="020F0704030504030204" pitchFamily="34" charset="0"/>
          </a:endParaRPr>
        </a:p>
      </dgm:t>
    </dgm:pt>
    <dgm:pt modelId="{0DCDA12F-C60B-4758-813A-67BB7A65C1E6}" type="parTrans" cxnId="{7F4BD107-CCCD-4DAC-B237-3D65ED27D5D7}">
      <dgm:prSet/>
      <dgm:spPr/>
      <dgm:t>
        <a:bodyPr/>
        <a:lstStyle/>
        <a:p>
          <a:endParaRPr lang="zh-TW" altLang="en-US"/>
        </a:p>
      </dgm:t>
    </dgm:pt>
    <dgm:pt modelId="{1E59AD73-44E8-43BC-9DD2-D989C02EE28D}" type="sibTrans" cxnId="{7F4BD107-CCCD-4DAC-B237-3D65ED27D5D7}">
      <dgm:prSet/>
      <dgm:spPr/>
      <dgm:t>
        <a:bodyPr/>
        <a:lstStyle/>
        <a:p>
          <a:endParaRPr lang="zh-TW" altLang="en-US"/>
        </a:p>
      </dgm:t>
    </dgm:pt>
    <dgm:pt modelId="{12928092-BCAC-409D-9133-5CCB90B6CD3B}" type="pres">
      <dgm:prSet presAssocID="{3D0D6538-80DF-40E0-8B37-D72AAEB882B9}" presName="linear" presStyleCnt="0">
        <dgm:presLayoutVars>
          <dgm:dir/>
          <dgm:animLvl val="lvl"/>
          <dgm:resizeHandles val="exact"/>
        </dgm:presLayoutVars>
      </dgm:prSet>
      <dgm:spPr/>
    </dgm:pt>
    <dgm:pt modelId="{043133F9-1749-4A98-9FD7-09BBD3D0FAA1}" type="pres">
      <dgm:prSet presAssocID="{DAFE729A-4A68-4D13-A07F-750A6DDE8057}" presName="parentLin" presStyleCnt="0"/>
      <dgm:spPr/>
    </dgm:pt>
    <dgm:pt modelId="{64D12F24-11CA-4924-8994-EB4B109F57E6}" type="pres">
      <dgm:prSet presAssocID="{DAFE729A-4A68-4D13-A07F-750A6DDE8057}" presName="parentLeftMargin" presStyleLbl="node1" presStyleIdx="0" presStyleCnt="5"/>
      <dgm:spPr/>
    </dgm:pt>
    <dgm:pt modelId="{AEFEC125-1E86-4E51-B4C5-4F33DF635107}" type="pres">
      <dgm:prSet presAssocID="{DAFE729A-4A68-4D13-A07F-750A6DDE8057}" presName="parentText" presStyleLbl="node1" presStyleIdx="0" presStyleCnt="5">
        <dgm:presLayoutVars>
          <dgm:chMax val="0"/>
          <dgm:bulletEnabled val="1"/>
        </dgm:presLayoutVars>
      </dgm:prSet>
      <dgm:spPr/>
    </dgm:pt>
    <dgm:pt modelId="{66CD2B57-E198-4904-9DBE-5F26DFDAF123}" type="pres">
      <dgm:prSet presAssocID="{DAFE729A-4A68-4D13-A07F-750A6DDE8057}" presName="negativeSpace" presStyleCnt="0"/>
      <dgm:spPr/>
    </dgm:pt>
    <dgm:pt modelId="{2D70DB48-B89C-46A0-872F-D8E2C3AC604A}" type="pres">
      <dgm:prSet presAssocID="{DAFE729A-4A68-4D13-A07F-750A6DDE8057}" presName="childText" presStyleLbl="conFgAcc1" presStyleIdx="0" presStyleCnt="5">
        <dgm:presLayoutVars>
          <dgm:bulletEnabled val="1"/>
        </dgm:presLayoutVars>
      </dgm:prSet>
      <dgm:spPr/>
    </dgm:pt>
    <dgm:pt modelId="{EE935A62-DD5B-4805-8F29-6C16AC9D897A}" type="pres">
      <dgm:prSet presAssocID="{D9C5FE96-AD5E-48FE-91CE-D3926395937E}" presName="spaceBetweenRectangles" presStyleCnt="0"/>
      <dgm:spPr/>
    </dgm:pt>
    <dgm:pt modelId="{14F5D9EE-EDFC-4E33-A64B-E4FB4A3B99CA}" type="pres">
      <dgm:prSet presAssocID="{A2102CF4-0B3C-4A1B-9D96-9E8B96FDAC46}" presName="parentLin" presStyleCnt="0"/>
      <dgm:spPr/>
    </dgm:pt>
    <dgm:pt modelId="{37B8CE64-0CFE-4B43-99CA-14D8FF9D98A0}" type="pres">
      <dgm:prSet presAssocID="{A2102CF4-0B3C-4A1B-9D96-9E8B96FDAC46}" presName="parentLeftMargin" presStyleLbl="node1" presStyleIdx="0" presStyleCnt="5"/>
      <dgm:spPr/>
    </dgm:pt>
    <dgm:pt modelId="{1ED85E4D-A03B-4D81-8F5B-BEA920191C9E}" type="pres">
      <dgm:prSet presAssocID="{A2102CF4-0B3C-4A1B-9D96-9E8B96FDAC46}" presName="parentText" presStyleLbl="node1" presStyleIdx="1" presStyleCnt="5">
        <dgm:presLayoutVars>
          <dgm:chMax val="0"/>
          <dgm:bulletEnabled val="1"/>
        </dgm:presLayoutVars>
      </dgm:prSet>
      <dgm:spPr/>
    </dgm:pt>
    <dgm:pt modelId="{B2B77A86-EA4F-491D-9203-D83FCCA389D7}" type="pres">
      <dgm:prSet presAssocID="{A2102CF4-0B3C-4A1B-9D96-9E8B96FDAC46}" presName="negativeSpace" presStyleCnt="0"/>
      <dgm:spPr/>
    </dgm:pt>
    <dgm:pt modelId="{63C81CC3-3839-43ED-A3EC-EF2865425B9B}" type="pres">
      <dgm:prSet presAssocID="{A2102CF4-0B3C-4A1B-9D96-9E8B96FDAC46}" presName="childText" presStyleLbl="conFgAcc1" presStyleIdx="1" presStyleCnt="5">
        <dgm:presLayoutVars>
          <dgm:bulletEnabled val="1"/>
        </dgm:presLayoutVars>
      </dgm:prSet>
      <dgm:spPr/>
    </dgm:pt>
    <dgm:pt modelId="{85C46F85-85E0-491A-AF66-5481DA4E3CB3}" type="pres">
      <dgm:prSet presAssocID="{6BF54E4A-DD11-4EFF-9996-32907A4F0141}" presName="spaceBetweenRectangles" presStyleCnt="0"/>
      <dgm:spPr/>
    </dgm:pt>
    <dgm:pt modelId="{2FA5AD13-7F25-4556-BB58-20B9E3469FFA}" type="pres">
      <dgm:prSet presAssocID="{729DF157-9B93-4795-8BF1-ED3E26180803}" presName="parentLin" presStyleCnt="0"/>
      <dgm:spPr/>
    </dgm:pt>
    <dgm:pt modelId="{61328DAB-6D2C-4471-B044-301768320084}" type="pres">
      <dgm:prSet presAssocID="{729DF157-9B93-4795-8BF1-ED3E26180803}" presName="parentLeftMargin" presStyleLbl="node1" presStyleIdx="1" presStyleCnt="5"/>
      <dgm:spPr/>
    </dgm:pt>
    <dgm:pt modelId="{D37B9B55-26C2-4DE4-BFD3-6522F4A449E4}" type="pres">
      <dgm:prSet presAssocID="{729DF157-9B93-4795-8BF1-ED3E26180803}" presName="parentText" presStyleLbl="node1" presStyleIdx="2" presStyleCnt="5">
        <dgm:presLayoutVars>
          <dgm:chMax val="0"/>
          <dgm:bulletEnabled val="1"/>
        </dgm:presLayoutVars>
      </dgm:prSet>
      <dgm:spPr/>
    </dgm:pt>
    <dgm:pt modelId="{BCDFA05C-52E9-4E88-B3EE-6F59356A0FD0}" type="pres">
      <dgm:prSet presAssocID="{729DF157-9B93-4795-8BF1-ED3E26180803}" presName="negativeSpace" presStyleCnt="0"/>
      <dgm:spPr/>
    </dgm:pt>
    <dgm:pt modelId="{AC1C6345-47E3-4F97-8941-3369F203FCA8}" type="pres">
      <dgm:prSet presAssocID="{729DF157-9B93-4795-8BF1-ED3E26180803}" presName="childText" presStyleLbl="conFgAcc1" presStyleIdx="2" presStyleCnt="5">
        <dgm:presLayoutVars>
          <dgm:bulletEnabled val="1"/>
        </dgm:presLayoutVars>
      </dgm:prSet>
      <dgm:spPr/>
    </dgm:pt>
    <dgm:pt modelId="{61C0D0F6-F7D7-4742-AA01-99C92200933A}" type="pres">
      <dgm:prSet presAssocID="{68E12CC7-CAA4-4DAA-830C-18FD9A930701}" presName="spaceBetweenRectangles" presStyleCnt="0"/>
      <dgm:spPr/>
    </dgm:pt>
    <dgm:pt modelId="{D548B917-5C3C-46DD-B21B-CD983E97513D}" type="pres">
      <dgm:prSet presAssocID="{38595100-A401-4805-9953-3B0FEDDA0455}" presName="parentLin" presStyleCnt="0"/>
      <dgm:spPr/>
    </dgm:pt>
    <dgm:pt modelId="{CC144904-438E-4FC6-A343-3195635761E1}" type="pres">
      <dgm:prSet presAssocID="{38595100-A401-4805-9953-3B0FEDDA0455}" presName="parentLeftMargin" presStyleLbl="node1" presStyleIdx="2" presStyleCnt="5"/>
      <dgm:spPr/>
    </dgm:pt>
    <dgm:pt modelId="{DC673A22-7E26-4322-9E14-8600E90E32FF}" type="pres">
      <dgm:prSet presAssocID="{38595100-A401-4805-9953-3B0FEDDA0455}" presName="parentText" presStyleLbl="node1" presStyleIdx="3" presStyleCnt="5">
        <dgm:presLayoutVars>
          <dgm:chMax val="0"/>
          <dgm:bulletEnabled val="1"/>
        </dgm:presLayoutVars>
      </dgm:prSet>
      <dgm:spPr/>
    </dgm:pt>
    <dgm:pt modelId="{735A44E6-41B7-490C-95C3-921AA154BD62}" type="pres">
      <dgm:prSet presAssocID="{38595100-A401-4805-9953-3B0FEDDA0455}" presName="negativeSpace" presStyleCnt="0"/>
      <dgm:spPr/>
    </dgm:pt>
    <dgm:pt modelId="{5901200E-47F1-408B-92E8-6D5A9531583C}" type="pres">
      <dgm:prSet presAssocID="{38595100-A401-4805-9953-3B0FEDDA0455}" presName="childText" presStyleLbl="conFgAcc1" presStyleIdx="3" presStyleCnt="5">
        <dgm:presLayoutVars>
          <dgm:bulletEnabled val="1"/>
        </dgm:presLayoutVars>
      </dgm:prSet>
      <dgm:spPr/>
    </dgm:pt>
    <dgm:pt modelId="{649E9625-72FE-4514-AFA1-43F65DF6BB97}" type="pres">
      <dgm:prSet presAssocID="{845A1660-D954-4707-B01F-13DBBE6047BB}" presName="spaceBetweenRectangles" presStyleCnt="0"/>
      <dgm:spPr/>
    </dgm:pt>
    <dgm:pt modelId="{F3ED278C-5C92-4680-9127-61213CC4B447}" type="pres">
      <dgm:prSet presAssocID="{6CF3B9CD-F9D1-4670-9804-FE256E3F608F}" presName="parentLin" presStyleCnt="0"/>
      <dgm:spPr/>
    </dgm:pt>
    <dgm:pt modelId="{2E23AAE5-9B2C-4BCC-9914-0067E67EEA04}" type="pres">
      <dgm:prSet presAssocID="{6CF3B9CD-F9D1-4670-9804-FE256E3F608F}" presName="parentLeftMargin" presStyleLbl="node1" presStyleIdx="3" presStyleCnt="5"/>
      <dgm:spPr/>
    </dgm:pt>
    <dgm:pt modelId="{E9F61036-2A7B-4D07-A239-0FD0BD2E0960}" type="pres">
      <dgm:prSet presAssocID="{6CF3B9CD-F9D1-4670-9804-FE256E3F608F}" presName="parentText" presStyleLbl="node1" presStyleIdx="4" presStyleCnt="5">
        <dgm:presLayoutVars>
          <dgm:chMax val="0"/>
          <dgm:bulletEnabled val="1"/>
        </dgm:presLayoutVars>
      </dgm:prSet>
      <dgm:spPr/>
    </dgm:pt>
    <dgm:pt modelId="{BC7EACFB-9D90-4D0C-A950-026EDA4B6C87}" type="pres">
      <dgm:prSet presAssocID="{6CF3B9CD-F9D1-4670-9804-FE256E3F608F}" presName="negativeSpace" presStyleCnt="0"/>
      <dgm:spPr/>
    </dgm:pt>
    <dgm:pt modelId="{17641507-0B1F-44AA-A288-19DD395755CB}" type="pres">
      <dgm:prSet presAssocID="{6CF3B9CD-F9D1-4670-9804-FE256E3F608F}" presName="childText" presStyleLbl="conFgAcc1" presStyleIdx="4" presStyleCnt="5">
        <dgm:presLayoutVars>
          <dgm:bulletEnabled val="1"/>
        </dgm:presLayoutVars>
      </dgm:prSet>
      <dgm:spPr/>
    </dgm:pt>
  </dgm:ptLst>
  <dgm:cxnLst>
    <dgm:cxn modelId="{7F4BD107-CCCD-4DAC-B237-3D65ED27D5D7}" srcId="{3D0D6538-80DF-40E0-8B37-D72AAEB882B9}" destId="{6CF3B9CD-F9D1-4670-9804-FE256E3F608F}" srcOrd="4" destOrd="0" parTransId="{0DCDA12F-C60B-4758-813A-67BB7A65C1E6}" sibTransId="{1E59AD73-44E8-43BC-9DD2-D989C02EE28D}"/>
    <dgm:cxn modelId="{C803A813-C4F0-49B1-83E0-847122F8669A}" type="presOf" srcId="{6CF3B9CD-F9D1-4670-9804-FE256E3F608F}" destId="{E9F61036-2A7B-4D07-A239-0FD0BD2E0960}" srcOrd="1" destOrd="0" presId="urn:microsoft.com/office/officeart/2005/8/layout/list1"/>
    <dgm:cxn modelId="{898CDD46-59EE-4402-B1D8-B71CC6834E05}" type="presOf" srcId="{A2102CF4-0B3C-4A1B-9D96-9E8B96FDAC46}" destId="{37B8CE64-0CFE-4B43-99CA-14D8FF9D98A0}" srcOrd="0" destOrd="0" presId="urn:microsoft.com/office/officeart/2005/8/layout/list1"/>
    <dgm:cxn modelId="{4A43A253-F34A-43B7-8C7E-DB4454E8DC7A}" type="presOf" srcId="{3D0D6538-80DF-40E0-8B37-D72AAEB882B9}" destId="{12928092-BCAC-409D-9133-5CCB90B6CD3B}" srcOrd="0" destOrd="0" presId="urn:microsoft.com/office/officeart/2005/8/layout/list1"/>
    <dgm:cxn modelId="{C3C51368-9BF2-4071-8BFF-C3527B1768BF}" srcId="{3D0D6538-80DF-40E0-8B37-D72AAEB882B9}" destId="{A2102CF4-0B3C-4A1B-9D96-9E8B96FDAC46}" srcOrd="1" destOrd="0" parTransId="{BBCDEB8C-2DCB-41F1-8140-1F0626202385}" sibTransId="{6BF54E4A-DD11-4EFF-9996-32907A4F0141}"/>
    <dgm:cxn modelId="{4681889E-244E-4CD0-89C3-AAFD973152FE}" srcId="{3D0D6538-80DF-40E0-8B37-D72AAEB882B9}" destId="{DAFE729A-4A68-4D13-A07F-750A6DDE8057}" srcOrd="0" destOrd="0" parTransId="{68F03551-0A00-4EF9-A873-20312BE4A3AE}" sibTransId="{D9C5FE96-AD5E-48FE-91CE-D3926395937E}"/>
    <dgm:cxn modelId="{5A7C21A8-CD4A-4D56-AC9B-8D8AEB90073E}" type="presOf" srcId="{A2102CF4-0B3C-4A1B-9D96-9E8B96FDAC46}" destId="{1ED85E4D-A03B-4D81-8F5B-BEA920191C9E}" srcOrd="1" destOrd="0" presId="urn:microsoft.com/office/officeart/2005/8/layout/list1"/>
    <dgm:cxn modelId="{D69FC1AE-C720-4942-BCC6-3CE527F5EAFE}" srcId="{3D0D6538-80DF-40E0-8B37-D72AAEB882B9}" destId="{38595100-A401-4805-9953-3B0FEDDA0455}" srcOrd="3" destOrd="0" parTransId="{2CD86F7E-4114-402D-8EA2-A0AD0E3249C1}" sibTransId="{845A1660-D954-4707-B01F-13DBBE6047BB}"/>
    <dgm:cxn modelId="{42F8CDBF-16A3-4816-925D-F1479BA97254}" type="presOf" srcId="{38595100-A401-4805-9953-3B0FEDDA0455}" destId="{CC144904-438E-4FC6-A343-3195635761E1}" srcOrd="0" destOrd="0" presId="urn:microsoft.com/office/officeart/2005/8/layout/list1"/>
    <dgm:cxn modelId="{21EA18C9-F14A-49DB-951F-61E4B69CA664}" type="presOf" srcId="{DAFE729A-4A68-4D13-A07F-750A6DDE8057}" destId="{AEFEC125-1E86-4E51-B4C5-4F33DF635107}" srcOrd="1" destOrd="0" presId="urn:microsoft.com/office/officeart/2005/8/layout/list1"/>
    <dgm:cxn modelId="{FEC6E2CE-0905-4DEB-A399-EE140BCCC775}" type="presOf" srcId="{DAFE729A-4A68-4D13-A07F-750A6DDE8057}" destId="{64D12F24-11CA-4924-8994-EB4B109F57E6}" srcOrd="0" destOrd="0" presId="urn:microsoft.com/office/officeart/2005/8/layout/list1"/>
    <dgm:cxn modelId="{D9ECB1D2-2203-4F1E-9FD7-47AA997909A3}" type="presOf" srcId="{6CF3B9CD-F9D1-4670-9804-FE256E3F608F}" destId="{2E23AAE5-9B2C-4BCC-9914-0067E67EEA04}" srcOrd="0" destOrd="0" presId="urn:microsoft.com/office/officeart/2005/8/layout/list1"/>
    <dgm:cxn modelId="{76A48AF3-074C-4FBF-9F41-D0FBF7901A7B}" type="presOf" srcId="{729DF157-9B93-4795-8BF1-ED3E26180803}" destId="{61328DAB-6D2C-4471-B044-301768320084}" srcOrd="0" destOrd="0" presId="urn:microsoft.com/office/officeart/2005/8/layout/list1"/>
    <dgm:cxn modelId="{5A0A23F8-9E41-4F47-BFA7-48A5A9BA8887}" srcId="{3D0D6538-80DF-40E0-8B37-D72AAEB882B9}" destId="{729DF157-9B93-4795-8BF1-ED3E26180803}" srcOrd="2" destOrd="0" parTransId="{A98E712C-BB50-4B12-9993-36762A607410}" sibTransId="{68E12CC7-CAA4-4DAA-830C-18FD9A930701}"/>
    <dgm:cxn modelId="{BB178FFD-58D6-4333-9C9F-E00A3FF280AC}" type="presOf" srcId="{729DF157-9B93-4795-8BF1-ED3E26180803}" destId="{D37B9B55-26C2-4DE4-BFD3-6522F4A449E4}" srcOrd="1" destOrd="0" presId="urn:microsoft.com/office/officeart/2005/8/layout/list1"/>
    <dgm:cxn modelId="{6CB730FF-CF70-494F-9D25-5E5DDCA89BE5}" type="presOf" srcId="{38595100-A401-4805-9953-3B0FEDDA0455}" destId="{DC673A22-7E26-4322-9E14-8600E90E32FF}" srcOrd="1" destOrd="0" presId="urn:microsoft.com/office/officeart/2005/8/layout/list1"/>
    <dgm:cxn modelId="{6AA71954-FC66-436E-8FDD-D3BBEB098FF5}" type="presParOf" srcId="{12928092-BCAC-409D-9133-5CCB90B6CD3B}" destId="{043133F9-1749-4A98-9FD7-09BBD3D0FAA1}" srcOrd="0" destOrd="0" presId="urn:microsoft.com/office/officeart/2005/8/layout/list1"/>
    <dgm:cxn modelId="{5FAB7192-C15E-4E51-804A-EEC6832F34D1}" type="presParOf" srcId="{043133F9-1749-4A98-9FD7-09BBD3D0FAA1}" destId="{64D12F24-11CA-4924-8994-EB4B109F57E6}" srcOrd="0" destOrd="0" presId="urn:microsoft.com/office/officeart/2005/8/layout/list1"/>
    <dgm:cxn modelId="{D32374C6-CE48-4700-8EB0-05BE6F75BDB0}" type="presParOf" srcId="{043133F9-1749-4A98-9FD7-09BBD3D0FAA1}" destId="{AEFEC125-1E86-4E51-B4C5-4F33DF635107}" srcOrd="1" destOrd="0" presId="urn:microsoft.com/office/officeart/2005/8/layout/list1"/>
    <dgm:cxn modelId="{9B504E75-796C-4AC3-AFBC-860F34B1DB72}" type="presParOf" srcId="{12928092-BCAC-409D-9133-5CCB90B6CD3B}" destId="{66CD2B57-E198-4904-9DBE-5F26DFDAF123}" srcOrd="1" destOrd="0" presId="urn:microsoft.com/office/officeart/2005/8/layout/list1"/>
    <dgm:cxn modelId="{6819BF6C-E88B-40CB-A80D-7FAA91B9FCEB}" type="presParOf" srcId="{12928092-BCAC-409D-9133-5CCB90B6CD3B}" destId="{2D70DB48-B89C-46A0-872F-D8E2C3AC604A}" srcOrd="2" destOrd="0" presId="urn:microsoft.com/office/officeart/2005/8/layout/list1"/>
    <dgm:cxn modelId="{CE66E3F1-3119-4759-AD34-CABE07907A42}" type="presParOf" srcId="{12928092-BCAC-409D-9133-5CCB90B6CD3B}" destId="{EE935A62-DD5B-4805-8F29-6C16AC9D897A}" srcOrd="3" destOrd="0" presId="urn:microsoft.com/office/officeart/2005/8/layout/list1"/>
    <dgm:cxn modelId="{27D5759D-780F-4535-B99A-E301AC1BA08D}" type="presParOf" srcId="{12928092-BCAC-409D-9133-5CCB90B6CD3B}" destId="{14F5D9EE-EDFC-4E33-A64B-E4FB4A3B99CA}" srcOrd="4" destOrd="0" presId="urn:microsoft.com/office/officeart/2005/8/layout/list1"/>
    <dgm:cxn modelId="{7DDB8D24-C2E3-4A0A-95FF-7909FFDCC67F}" type="presParOf" srcId="{14F5D9EE-EDFC-4E33-A64B-E4FB4A3B99CA}" destId="{37B8CE64-0CFE-4B43-99CA-14D8FF9D98A0}" srcOrd="0" destOrd="0" presId="urn:microsoft.com/office/officeart/2005/8/layout/list1"/>
    <dgm:cxn modelId="{4E40F3B0-04F8-491D-ABD0-10146D61536D}" type="presParOf" srcId="{14F5D9EE-EDFC-4E33-A64B-E4FB4A3B99CA}" destId="{1ED85E4D-A03B-4D81-8F5B-BEA920191C9E}" srcOrd="1" destOrd="0" presId="urn:microsoft.com/office/officeart/2005/8/layout/list1"/>
    <dgm:cxn modelId="{1A0DA4C0-E4D5-448C-9527-D0932E937A72}" type="presParOf" srcId="{12928092-BCAC-409D-9133-5CCB90B6CD3B}" destId="{B2B77A86-EA4F-491D-9203-D83FCCA389D7}" srcOrd="5" destOrd="0" presId="urn:microsoft.com/office/officeart/2005/8/layout/list1"/>
    <dgm:cxn modelId="{4D72F853-115B-4C0A-9812-DBE5FF5F59F1}" type="presParOf" srcId="{12928092-BCAC-409D-9133-5CCB90B6CD3B}" destId="{63C81CC3-3839-43ED-A3EC-EF2865425B9B}" srcOrd="6" destOrd="0" presId="urn:microsoft.com/office/officeart/2005/8/layout/list1"/>
    <dgm:cxn modelId="{299C5E56-6B9D-42D9-9A20-6375D3192D1C}" type="presParOf" srcId="{12928092-BCAC-409D-9133-5CCB90B6CD3B}" destId="{85C46F85-85E0-491A-AF66-5481DA4E3CB3}" srcOrd="7" destOrd="0" presId="urn:microsoft.com/office/officeart/2005/8/layout/list1"/>
    <dgm:cxn modelId="{C211BE51-90B8-4FB9-9798-D836D6367CC5}" type="presParOf" srcId="{12928092-BCAC-409D-9133-5CCB90B6CD3B}" destId="{2FA5AD13-7F25-4556-BB58-20B9E3469FFA}" srcOrd="8" destOrd="0" presId="urn:microsoft.com/office/officeart/2005/8/layout/list1"/>
    <dgm:cxn modelId="{8109B81D-BE29-4792-B250-F80B57ABE33B}" type="presParOf" srcId="{2FA5AD13-7F25-4556-BB58-20B9E3469FFA}" destId="{61328DAB-6D2C-4471-B044-301768320084}" srcOrd="0" destOrd="0" presId="urn:microsoft.com/office/officeart/2005/8/layout/list1"/>
    <dgm:cxn modelId="{F18B21AC-E1F4-4369-B977-24E4DDCEF7CA}" type="presParOf" srcId="{2FA5AD13-7F25-4556-BB58-20B9E3469FFA}" destId="{D37B9B55-26C2-4DE4-BFD3-6522F4A449E4}" srcOrd="1" destOrd="0" presId="urn:microsoft.com/office/officeart/2005/8/layout/list1"/>
    <dgm:cxn modelId="{1E894B35-ABE9-4A87-AFE5-44C03ED5DD7E}" type="presParOf" srcId="{12928092-BCAC-409D-9133-5CCB90B6CD3B}" destId="{BCDFA05C-52E9-4E88-B3EE-6F59356A0FD0}" srcOrd="9" destOrd="0" presId="urn:microsoft.com/office/officeart/2005/8/layout/list1"/>
    <dgm:cxn modelId="{BA8A4290-C0D7-4995-9E18-41F41E75894A}" type="presParOf" srcId="{12928092-BCAC-409D-9133-5CCB90B6CD3B}" destId="{AC1C6345-47E3-4F97-8941-3369F203FCA8}" srcOrd="10" destOrd="0" presId="urn:microsoft.com/office/officeart/2005/8/layout/list1"/>
    <dgm:cxn modelId="{6ABCDF28-9267-45EA-A36D-56D18832BE3A}" type="presParOf" srcId="{12928092-BCAC-409D-9133-5CCB90B6CD3B}" destId="{61C0D0F6-F7D7-4742-AA01-99C92200933A}" srcOrd="11" destOrd="0" presId="urn:microsoft.com/office/officeart/2005/8/layout/list1"/>
    <dgm:cxn modelId="{DBBE9850-7C6D-45B4-97CE-64840CB48B0A}" type="presParOf" srcId="{12928092-BCAC-409D-9133-5CCB90B6CD3B}" destId="{D548B917-5C3C-46DD-B21B-CD983E97513D}" srcOrd="12" destOrd="0" presId="urn:microsoft.com/office/officeart/2005/8/layout/list1"/>
    <dgm:cxn modelId="{B91F4116-756A-494D-BDE8-C80810E57A28}" type="presParOf" srcId="{D548B917-5C3C-46DD-B21B-CD983E97513D}" destId="{CC144904-438E-4FC6-A343-3195635761E1}" srcOrd="0" destOrd="0" presId="urn:microsoft.com/office/officeart/2005/8/layout/list1"/>
    <dgm:cxn modelId="{3A608EAD-AB60-4B61-B6D7-CBAA48257074}" type="presParOf" srcId="{D548B917-5C3C-46DD-B21B-CD983E97513D}" destId="{DC673A22-7E26-4322-9E14-8600E90E32FF}" srcOrd="1" destOrd="0" presId="urn:microsoft.com/office/officeart/2005/8/layout/list1"/>
    <dgm:cxn modelId="{F74EA3FA-0EE0-48FC-89AD-951DAC8078F1}" type="presParOf" srcId="{12928092-BCAC-409D-9133-5CCB90B6CD3B}" destId="{735A44E6-41B7-490C-95C3-921AA154BD62}" srcOrd="13" destOrd="0" presId="urn:microsoft.com/office/officeart/2005/8/layout/list1"/>
    <dgm:cxn modelId="{0FB11416-28E4-446F-8073-6EE857EFFDA4}" type="presParOf" srcId="{12928092-BCAC-409D-9133-5CCB90B6CD3B}" destId="{5901200E-47F1-408B-92E8-6D5A9531583C}" srcOrd="14" destOrd="0" presId="urn:microsoft.com/office/officeart/2005/8/layout/list1"/>
    <dgm:cxn modelId="{5BD35C3C-01DF-44A3-867E-B491FDA3985B}" type="presParOf" srcId="{12928092-BCAC-409D-9133-5CCB90B6CD3B}" destId="{649E9625-72FE-4514-AFA1-43F65DF6BB97}" srcOrd="15" destOrd="0" presId="urn:microsoft.com/office/officeart/2005/8/layout/list1"/>
    <dgm:cxn modelId="{717041A0-7408-43A4-AFE8-F30FB7FC2B89}" type="presParOf" srcId="{12928092-BCAC-409D-9133-5CCB90B6CD3B}" destId="{F3ED278C-5C92-4680-9127-61213CC4B447}" srcOrd="16" destOrd="0" presId="urn:microsoft.com/office/officeart/2005/8/layout/list1"/>
    <dgm:cxn modelId="{2753B6FA-2F62-47E0-8F1E-008AE984FD54}" type="presParOf" srcId="{F3ED278C-5C92-4680-9127-61213CC4B447}" destId="{2E23AAE5-9B2C-4BCC-9914-0067E67EEA04}" srcOrd="0" destOrd="0" presId="urn:microsoft.com/office/officeart/2005/8/layout/list1"/>
    <dgm:cxn modelId="{B44B88EB-9270-48A7-9AF0-54C7AD3A9D0F}" type="presParOf" srcId="{F3ED278C-5C92-4680-9127-61213CC4B447}" destId="{E9F61036-2A7B-4D07-A239-0FD0BD2E0960}" srcOrd="1" destOrd="0" presId="urn:microsoft.com/office/officeart/2005/8/layout/list1"/>
    <dgm:cxn modelId="{3A34D466-191F-4FB7-9599-03C3845F043E}" type="presParOf" srcId="{12928092-BCAC-409D-9133-5CCB90B6CD3B}" destId="{BC7EACFB-9D90-4D0C-A950-026EDA4B6C87}" srcOrd="17" destOrd="0" presId="urn:microsoft.com/office/officeart/2005/8/layout/list1"/>
    <dgm:cxn modelId="{890D55CE-D014-4FC1-8717-0DC7F9EAD27A}" type="presParOf" srcId="{12928092-BCAC-409D-9133-5CCB90B6CD3B}" destId="{17641507-0B1F-44AA-A288-19DD395755C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DB48-B89C-46A0-872F-D8E2C3AC604A}">
      <dsp:nvSpPr>
        <dsp:cNvPr id="0" name=""/>
        <dsp:cNvSpPr/>
      </dsp:nvSpPr>
      <dsp:spPr>
        <a:xfrm>
          <a:off x="0" y="255659"/>
          <a:ext cx="9601200" cy="4032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FEC125-1E86-4E51-B4C5-4F33DF635107}">
      <dsp:nvSpPr>
        <dsp:cNvPr id="0" name=""/>
        <dsp:cNvSpPr/>
      </dsp:nvSpPr>
      <dsp:spPr>
        <a:xfrm>
          <a:off x="480060" y="19499"/>
          <a:ext cx="6720840" cy="47232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a:lnSpc>
              <a:spcPct val="90000"/>
            </a:lnSpc>
            <a:spcBef>
              <a:spcPct val="0"/>
            </a:spcBef>
            <a:spcAft>
              <a:spcPct val="35000"/>
            </a:spcAft>
            <a:buNone/>
          </a:pPr>
          <a:r>
            <a:rPr lang="en-US" altLang="zh-TW" sz="1800" b="1" kern="1200" dirty="0">
              <a:latin typeface="Arial Rounded MT Bold" panose="020F0704030504030204" pitchFamily="34" charset="0"/>
            </a:rPr>
            <a:t>15.1 ….. The Interest Tax Deduction</a:t>
          </a:r>
          <a:endParaRPr lang="zh-TW" altLang="en-US" sz="1800" b="1" kern="1200" dirty="0">
            <a:latin typeface="Arial Rounded MT Bold" panose="020F0704030504030204" pitchFamily="34" charset="0"/>
          </a:endParaRPr>
        </a:p>
      </dsp:txBody>
      <dsp:txXfrm>
        <a:off x="503117" y="42556"/>
        <a:ext cx="6674726" cy="426206"/>
      </dsp:txXfrm>
    </dsp:sp>
    <dsp:sp modelId="{63C81CC3-3839-43ED-A3EC-EF2865425B9B}">
      <dsp:nvSpPr>
        <dsp:cNvPr id="0" name=""/>
        <dsp:cNvSpPr/>
      </dsp:nvSpPr>
      <dsp:spPr>
        <a:xfrm>
          <a:off x="0" y="981419"/>
          <a:ext cx="9601200" cy="4032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D85E4D-A03B-4D81-8F5B-BEA920191C9E}">
      <dsp:nvSpPr>
        <dsp:cNvPr id="0" name=""/>
        <dsp:cNvSpPr/>
      </dsp:nvSpPr>
      <dsp:spPr>
        <a:xfrm>
          <a:off x="480060" y="745260"/>
          <a:ext cx="6720840" cy="47232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a:lnSpc>
              <a:spcPct val="90000"/>
            </a:lnSpc>
            <a:spcBef>
              <a:spcPct val="0"/>
            </a:spcBef>
            <a:spcAft>
              <a:spcPct val="35000"/>
            </a:spcAft>
            <a:buNone/>
          </a:pPr>
          <a:r>
            <a:rPr lang="en-US" altLang="zh-TW" sz="1800" b="1" kern="1200" dirty="0">
              <a:latin typeface="Arial Rounded MT Bold" panose="020F0704030504030204" pitchFamily="34" charset="0"/>
            </a:rPr>
            <a:t>15.2 ….. Valuing the Interest Tax  Shield</a:t>
          </a:r>
          <a:endParaRPr lang="zh-TW" altLang="en-US" sz="1800" b="1" kern="1200" dirty="0">
            <a:latin typeface="Arial Rounded MT Bold" panose="020F0704030504030204" pitchFamily="34" charset="0"/>
          </a:endParaRPr>
        </a:p>
      </dsp:txBody>
      <dsp:txXfrm>
        <a:off x="503117" y="768317"/>
        <a:ext cx="6674726" cy="426206"/>
      </dsp:txXfrm>
    </dsp:sp>
    <dsp:sp modelId="{AC1C6345-47E3-4F97-8941-3369F203FCA8}">
      <dsp:nvSpPr>
        <dsp:cNvPr id="0" name=""/>
        <dsp:cNvSpPr/>
      </dsp:nvSpPr>
      <dsp:spPr>
        <a:xfrm>
          <a:off x="0" y="1707179"/>
          <a:ext cx="9601200" cy="4032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7B9B55-26C2-4DE4-BFD3-6522F4A449E4}">
      <dsp:nvSpPr>
        <dsp:cNvPr id="0" name=""/>
        <dsp:cNvSpPr/>
      </dsp:nvSpPr>
      <dsp:spPr>
        <a:xfrm>
          <a:off x="480060" y="1471020"/>
          <a:ext cx="6720840" cy="47232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a:lnSpc>
              <a:spcPct val="90000"/>
            </a:lnSpc>
            <a:spcBef>
              <a:spcPct val="0"/>
            </a:spcBef>
            <a:spcAft>
              <a:spcPct val="35000"/>
            </a:spcAft>
            <a:buNone/>
          </a:pPr>
          <a:r>
            <a:rPr lang="en-US" altLang="zh-TW" sz="1800" b="1" kern="1200" dirty="0">
              <a:latin typeface="Arial Rounded MT Bold" panose="020F0704030504030204" pitchFamily="34" charset="0"/>
            </a:rPr>
            <a:t>15.3 ….. Recapitalizing to Capture the Tax Shield</a:t>
          </a:r>
          <a:endParaRPr lang="zh-TW" altLang="en-US" sz="1800" b="1" kern="1200" dirty="0">
            <a:latin typeface="Arial Rounded MT Bold" panose="020F0704030504030204" pitchFamily="34" charset="0"/>
          </a:endParaRPr>
        </a:p>
      </dsp:txBody>
      <dsp:txXfrm>
        <a:off x="503117" y="1494077"/>
        <a:ext cx="6674726" cy="426206"/>
      </dsp:txXfrm>
    </dsp:sp>
    <dsp:sp modelId="{5901200E-47F1-408B-92E8-6D5A9531583C}">
      <dsp:nvSpPr>
        <dsp:cNvPr id="0" name=""/>
        <dsp:cNvSpPr/>
      </dsp:nvSpPr>
      <dsp:spPr>
        <a:xfrm>
          <a:off x="0" y="2432939"/>
          <a:ext cx="9601200" cy="4032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673A22-7E26-4322-9E14-8600E90E32FF}">
      <dsp:nvSpPr>
        <dsp:cNvPr id="0" name=""/>
        <dsp:cNvSpPr/>
      </dsp:nvSpPr>
      <dsp:spPr>
        <a:xfrm>
          <a:off x="480060" y="2196779"/>
          <a:ext cx="6720840" cy="47232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a:lnSpc>
              <a:spcPct val="90000"/>
            </a:lnSpc>
            <a:spcBef>
              <a:spcPct val="0"/>
            </a:spcBef>
            <a:spcAft>
              <a:spcPct val="35000"/>
            </a:spcAft>
            <a:buNone/>
          </a:pPr>
          <a:r>
            <a:rPr lang="en-US" altLang="zh-TW" sz="1800" b="1" kern="1200" dirty="0">
              <a:latin typeface="Arial Rounded MT Bold" panose="020F0704030504030204" pitchFamily="34" charset="0"/>
            </a:rPr>
            <a:t>15.4 ….. Personal Taxes </a:t>
          </a:r>
          <a:endParaRPr lang="zh-TW" altLang="en-US" sz="1800" b="1" kern="1200" dirty="0">
            <a:latin typeface="Arial Rounded MT Bold" panose="020F0704030504030204" pitchFamily="34" charset="0"/>
          </a:endParaRPr>
        </a:p>
      </dsp:txBody>
      <dsp:txXfrm>
        <a:off x="503117" y="2219836"/>
        <a:ext cx="6674726" cy="426206"/>
      </dsp:txXfrm>
    </dsp:sp>
    <dsp:sp modelId="{17641507-0B1F-44AA-A288-19DD395755CB}">
      <dsp:nvSpPr>
        <dsp:cNvPr id="0" name=""/>
        <dsp:cNvSpPr/>
      </dsp:nvSpPr>
      <dsp:spPr>
        <a:xfrm>
          <a:off x="0" y="3158700"/>
          <a:ext cx="9601200" cy="403200"/>
        </a:xfrm>
        <a:prstGeom prst="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F61036-2A7B-4D07-A239-0FD0BD2E0960}">
      <dsp:nvSpPr>
        <dsp:cNvPr id="0" name=""/>
        <dsp:cNvSpPr/>
      </dsp:nvSpPr>
      <dsp:spPr>
        <a:xfrm>
          <a:off x="480060" y="2922540"/>
          <a:ext cx="6720840" cy="472320"/>
        </a:xfrm>
        <a:prstGeom prst="round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800100">
            <a:lnSpc>
              <a:spcPct val="90000"/>
            </a:lnSpc>
            <a:spcBef>
              <a:spcPct val="0"/>
            </a:spcBef>
            <a:spcAft>
              <a:spcPct val="35000"/>
            </a:spcAft>
            <a:buNone/>
          </a:pPr>
          <a:r>
            <a:rPr lang="en-US" altLang="zh-TW" sz="1800" b="1" kern="1200" dirty="0">
              <a:latin typeface="Arial Rounded MT Bold" panose="020F0704030504030204" pitchFamily="34" charset="0"/>
            </a:rPr>
            <a:t>15.5 ….. </a:t>
          </a:r>
          <a:r>
            <a:rPr lang="en-US" sz="1800" b="1" kern="1200" dirty="0">
              <a:latin typeface="Arial Rounded MT Bold" panose="020F0704030504030204" pitchFamily="34" charset="0"/>
            </a:rPr>
            <a:t>Optimal Capital Structure with Taxes</a:t>
          </a:r>
          <a:endParaRPr lang="zh-TW" altLang="en-US" sz="1800" b="1" kern="1200" dirty="0">
            <a:latin typeface="Arial Rounded MT Bold" panose="020F0704030504030204" pitchFamily="34" charset="0"/>
          </a:endParaRPr>
        </a:p>
      </dsp:txBody>
      <dsp:txXfrm>
        <a:off x="503117" y="2945597"/>
        <a:ext cx="667472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EF1E6-986E-4948-B645-B0B99BD72121}" type="datetimeFigureOut">
              <a:rPr lang="zh-TW" altLang="en-US" smtClean="0"/>
              <a:t>2019/11/26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347FA-C71A-4CD2-B09B-EFEBFBE18036}" type="slidenum">
              <a:rPr lang="zh-TW" altLang="en-US" smtClean="0"/>
              <a:t>‹#›</a:t>
            </a:fld>
            <a:endParaRPr lang="zh-TW" altLang="en-US"/>
          </a:p>
        </p:txBody>
      </p:sp>
    </p:spTree>
    <p:extLst>
      <p:ext uri="{BB962C8B-B14F-4D97-AF65-F5344CB8AC3E}">
        <p14:creationId xmlns:p14="http://schemas.microsoft.com/office/powerpoint/2010/main" val="3437721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4887A7F-2441-4A6B-818D-6792A2076230}" type="slidenum">
              <a:rPr lang="zh-TW" altLang="en-US" smtClean="0"/>
              <a:t>12</a:t>
            </a:fld>
            <a:endParaRPr lang="zh-TW" altLang="en-US"/>
          </a:p>
        </p:txBody>
      </p:sp>
    </p:spTree>
    <p:extLst>
      <p:ext uri="{BB962C8B-B14F-4D97-AF65-F5344CB8AC3E}">
        <p14:creationId xmlns:p14="http://schemas.microsoft.com/office/powerpoint/2010/main" val="3374585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49</a:t>
            </a:fld>
            <a:endParaRPr lang="zh-TW" altLang="en-US"/>
          </a:p>
        </p:txBody>
      </p:sp>
    </p:spTree>
    <p:extLst>
      <p:ext uri="{BB962C8B-B14F-4D97-AF65-F5344CB8AC3E}">
        <p14:creationId xmlns:p14="http://schemas.microsoft.com/office/powerpoint/2010/main" val="3670976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50</a:t>
            </a:fld>
            <a:endParaRPr lang="zh-TW" altLang="en-US"/>
          </a:p>
        </p:txBody>
      </p:sp>
    </p:spTree>
    <p:extLst>
      <p:ext uri="{BB962C8B-B14F-4D97-AF65-F5344CB8AC3E}">
        <p14:creationId xmlns:p14="http://schemas.microsoft.com/office/powerpoint/2010/main" val="75800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51</a:t>
            </a:fld>
            <a:endParaRPr lang="zh-TW" altLang="en-US"/>
          </a:p>
        </p:txBody>
      </p:sp>
    </p:spTree>
    <p:extLst>
      <p:ext uri="{BB962C8B-B14F-4D97-AF65-F5344CB8AC3E}">
        <p14:creationId xmlns:p14="http://schemas.microsoft.com/office/powerpoint/2010/main" val="2540449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52</a:t>
            </a:fld>
            <a:endParaRPr lang="zh-TW" altLang="en-US"/>
          </a:p>
        </p:txBody>
      </p:sp>
    </p:spTree>
    <p:extLst>
      <p:ext uri="{BB962C8B-B14F-4D97-AF65-F5344CB8AC3E}">
        <p14:creationId xmlns:p14="http://schemas.microsoft.com/office/powerpoint/2010/main" val="1513562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53</a:t>
            </a:fld>
            <a:endParaRPr lang="zh-TW" altLang="en-US"/>
          </a:p>
        </p:txBody>
      </p:sp>
    </p:spTree>
    <p:extLst>
      <p:ext uri="{BB962C8B-B14F-4D97-AF65-F5344CB8AC3E}">
        <p14:creationId xmlns:p14="http://schemas.microsoft.com/office/powerpoint/2010/main" val="2655474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54</a:t>
            </a:fld>
            <a:endParaRPr lang="zh-TW" altLang="en-US"/>
          </a:p>
        </p:txBody>
      </p:sp>
    </p:spTree>
    <p:extLst>
      <p:ext uri="{BB962C8B-B14F-4D97-AF65-F5344CB8AC3E}">
        <p14:creationId xmlns:p14="http://schemas.microsoft.com/office/powerpoint/2010/main" val="428328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55</a:t>
            </a:fld>
            <a:endParaRPr lang="zh-TW" altLang="en-US"/>
          </a:p>
        </p:txBody>
      </p:sp>
    </p:spTree>
    <p:extLst>
      <p:ext uri="{BB962C8B-B14F-4D97-AF65-F5344CB8AC3E}">
        <p14:creationId xmlns:p14="http://schemas.microsoft.com/office/powerpoint/2010/main" val="2341113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solidFill>
                <a:schemeClr val="bg1">
                  <a:lumMod val="65000"/>
                </a:schemeClr>
              </a:solidFill>
            </a:endParaRPr>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56</a:t>
            </a:fld>
            <a:endParaRPr lang="zh-TW" altLang="en-US"/>
          </a:p>
        </p:txBody>
      </p:sp>
    </p:spTree>
    <p:extLst>
      <p:ext uri="{BB962C8B-B14F-4D97-AF65-F5344CB8AC3E}">
        <p14:creationId xmlns:p14="http://schemas.microsoft.com/office/powerpoint/2010/main" val="3516260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57</a:t>
            </a:fld>
            <a:endParaRPr lang="zh-TW" altLang="en-US"/>
          </a:p>
        </p:txBody>
      </p:sp>
    </p:spTree>
    <p:extLst>
      <p:ext uri="{BB962C8B-B14F-4D97-AF65-F5344CB8AC3E}">
        <p14:creationId xmlns:p14="http://schemas.microsoft.com/office/powerpoint/2010/main" val="1143583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58</a:t>
            </a:fld>
            <a:endParaRPr lang="zh-TW" altLang="en-US"/>
          </a:p>
        </p:txBody>
      </p:sp>
    </p:spTree>
    <p:extLst>
      <p:ext uri="{BB962C8B-B14F-4D97-AF65-F5344CB8AC3E}">
        <p14:creationId xmlns:p14="http://schemas.microsoft.com/office/powerpoint/2010/main" val="1590578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4887A7F-2441-4A6B-818D-6792A2076230}" type="slidenum">
              <a:rPr lang="zh-TW" altLang="en-US" smtClean="0"/>
              <a:t>32</a:t>
            </a:fld>
            <a:endParaRPr lang="zh-TW" altLang="en-US"/>
          </a:p>
        </p:txBody>
      </p:sp>
    </p:spTree>
    <p:extLst>
      <p:ext uri="{BB962C8B-B14F-4D97-AF65-F5344CB8AC3E}">
        <p14:creationId xmlns:p14="http://schemas.microsoft.com/office/powerpoint/2010/main" val="222884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59</a:t>
            </a:fld>
            <a:endParaRPr lang="zh-TW" altLang="en-US"/>
          </a:p>
        </p:txBody>
      </p:sp>
    </p:spTree>
    <p:extLst>
      <p:ext uri="{BB962C8B-B14F-4D97-AF65-F5344CB8AC3E}">
        <p14:creationId xmlns:p14="http://schemas.microsoft.com/office/powerpoint/2010/main" val="4026927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60</a:t>
            </a:fld>
            <a:endParaRPr lang="zh-TW" altLang="en-US"/>
          </a:p>
        </p:txBody>
      </p:sp>
    </p:spTree>
    <p:extLst>
      <p:ext uri="{BB962C8B-B14F-4D97-AF65-F5344CB8AC3E}">
        <p14:creationId xmlns:p14="http://schemas.microsoft.com/office/powerpoint/2010/main" val="3569604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61</a:t>
            </a:fld>
            <a:endParaRPr lang="zh-TW" altLang="en-US"/>
          </a:p>
        </p:txBody>
      </p:sp>
    </p:spTree>
    <p:extLst>
      <p:ext uri="{BB962C8B-B14F-4D97-AF65-F5344CB8AC3E}">
        <p14:creationId xmlns:p14="http://schemas.microsoft.com/office/powerpoint/2010/main" val="2156981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62</a:t>
            </a:fld>
            <a:endParaRPr lang="zh-TW" altLang="en-US"/>
          </a:p>
        </p:txBody>
      </p:sp>
    </p:spTree>
    <p:extLst>
      <p:ext uri="{BB962C8B-B14F-4D97-AF65-F5344CB8AC3E}">
        <p14:creationId xmlns:p14="http://schemas.microsoft.com/office/powerpoint/2010/main" val="2267112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63</a:t>
            </a:fld>
            <a:endParaRPr lang="zh-TW" altLang="en-US"/>
          </a:p>
        </p:txBody>
      </p:sp>
    </p:spTree>
    <p:extLst>
      <p:ext uri="{BB962C8B-B14F-4D97-AF65-F5344CB8AC3E}">
        <p14:creationId xmlns:p14="http://schemas.microsoft.com/office/powerpoint/2010/main" val="1349705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64</a:t>
            </a:fld>
            <a:endParaRPr lang="zh-TW" altLang="en-US"/>
          </a:p>
        </p:txBody>
      </p:sp>
    </p:spTree>
    <p:extLst>
      <p:ext uri="{BB962C8B-B14F-4D97-AF65-F5344CB8AC3E}">
        <p14:creationId xmlns:p14="http://schemas.microsoft.com/office/powerpoint/2010/main" val="4062594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65</a:t>
            </a:fld>
            <a:endParaRPr lang="zh-TW" altLang="en-US"/>
          </a:p>
        </p:txBody>
      </p:sp>
    </p:spTree>
    <p:extLst>
      <p:ext uri="{BB962C8B-B14F-4D97-AF65-F5344CB8AC3E}">
        <p14:creationId xmlns:p14="http://schemas.microsoft.com/office/powerpoint/2010/main" val="382426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66</a:t>
            </a:fld>
            <a:endParaRPr lang="zh-TW" altLang="en-US"/>
          </a:p>
        </p:txBody>
      </p:sp>
    </p:spTree>
    <p:extLst>
      <p:ext uri="{BB962C8B-B14F-4D97-AF65-F5344CB8AC3E}">
        <p14:creationId xmlns:p14="http://schemas.microsoft.com/office/powerpoint/2010/main" val="3736214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67</a:t>
            </a:fld>
            <a:endParaRPr lang="zh-TW" altLang="en-US"/>
          </a:p>
        </p:txBody>
      </p:sp>
    </p:spTree>
    <p:extLst>
      <p:ext uri="{BB962C8B-B14F-4D97-AF65-F5344CB8AC3E}">
        <p14:creationId xmlns:p14="http://schemas.microsoft.com/office/powerpoint/2010/main" val="2872182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69</a:t>
            </a:fld>
            <a:endParaRPr lang="zh-TW" altLang="en-US"/>
          </a:p>
        </p:txBody>
      </p:sp>
    </p:spTree>
    <p:extLst>
      <p:ext uri="{BB962C8B-B14F-4D97-AF65-F5344CB8AC3E}">
        <p14:creationId xmlns:p14="http://schemas.microsoft.com/office/powerpoint/2010/main" val="543192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FCC62EF-5EC2-400C-BC04-7F4E2060B580}" type="slidenum">
              <a:rPr lang="zh-TW" altLang="en-US" smtClean="0"/>
              <a:t>42</a:t>
            </a:fld>
            <a:endParaRPr lang="zh-TW" altLang="en-US"/>
          </a:p>
        </p:txBody>
      </p:sp>
    </p:spTree>
    <p:extLst>
      <p:ext uri="{BB962C8B-B14F-4D97-AF65-F5344CB8AC3E}">
        <p14:creationId xmlns:p14="http://schemas.microsoft.com/office/powerpoint/2010/main" val="358780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資本支出大幅超過公司所取得的外部資金</a:t>
            </a:r>
          </a:p>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70</a:t>
            </a:fld>
            <a:endParaRPr lang="zh-TW" altLang="en-US"/>
          </a:p>
        </p:txBody>
      </p:sp>
    </p:spTree>
    <p:extLst>
      <p:ext uri="{BB962C8B-B14F-4D97-AF65-F5344CB8AC3E}">
        <p14:creationId xmlns:p14="http://schemas.microsoft.com/office/powerpoint/2010/main" val="917726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平均負債價值比率在</a:t>
            </a:r>
            <a:r>
              <a:rPr lang="en-US" altLang="zh-TW" dirty="0"/>
              <a:t>1990</a:t>
            </a:r>
            <a:r>
              <a:rPr lang="zh-TW" altLang="en-US" dirty="0"/>
              <a:t>年代的多頭市場環境下呈現下降的趨勢，這個趨勢僅在</a:t>
            </a:r>
            <a:r>
              <a:rPr lang="en-US" altLang="zh-TW" dirty="0"/>
              <a:t>2000</a:t>
            </a:r>
            <a:r>
              <a:rPr lang="zh-TW" altLang="en-US" dirty="0"/>
              <a:t>年到</a:t>
            </a:r>
            <a:r>
              <a:rPr lang="en-US" altLang="zh-TW" dirty="0"/>
              <a:t>2003</a:t>
            </a:r>
            <a:r>
              <a:rPr lang="zh-TW" altLang="en-US" dirty="0"/>
              <a:t>年出現逆轉，當時股票市場與利率雙雙走低</a:t>
            </a:r>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72</a:t>
            </a:fld>
            <a:endParaRPr lang="zh-TW" altLang="en-US"/>
          </a:p>
        </p:txBody>
      </p:sp>
    </p:spTree>
    <p:extLst>
      <p:ext uri="{BB962C8B-B14F-4D97-AF65-F5344CB8AC3E}">
        <p14:creationId xmlns:p14="http://schemas.microsoft.com/office/powerpoint/2010/main" val="1128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產業間的負債使用程度是存在相當大的差異</a:t>
            </a:r>
            <a:endParaRPr lang="en-US" altLang="zh-TW"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73</a:t>
            </a:fld>
            <a:endParaRPr lang="zh-TW" altLang="en-US"/>
          </a:p>
        </p:txBody>
      </p:sp>
    </p:spTree>
    <p:extLst>
      <p:ext uri="{BB962C8B-B14F-4D97-AF65-F5344CB8AC3E}">
        <p14:creationId xmlns:p14="http://schemas.microsoft.com/office/powerpoint/2010/main" val="1369412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部分產業與整體市場的負債價值比率</a:t>
            </a:r>
            <a:endParaRPr lang="en-US" altLang="zh-TW" dirty="0"/>
          </a:p>
          <a:p>
            <a:endParaRPr lang="en-US" altLang="zh-TW" dirty="0"/>
          </a:p>
          <a:p>
            <a:r>
              <a:rPr lang="zh-TW" altLang="en-US" dirty="0"/>
              <a:t>資料衍生出一些重要的問題，如果債務所提供的稅賦利益能   ↓降低公司的加權平均資金成本  並  ↑提高公司價值</a:t>
            </a:r>
            <a:endParaRPr lang="en-US" altLang="zh-TW" dirty="0"/>
          </a:p>
          <a:p>
            <a:r>
              <a:rPr lang="zh-TW" altLang="en-US" u="sng" dirty="0">
                <a:solidFill>
                  <a:srgbClr val="FF0000"/>
                </a:solidFill>
              </a:rPr>
              <a:t>為何</a:t>
            </a:r>
            <a:r>
              <a:rPr lang="zh-TW" altLang="en-US" dirty="0"/>
              <a:t>大部分的公司負債佔資本結構的</a:t>
            </a:r>
            <a:r>
              <a:rPr lang="zh-TW" altLang="en-US" b="1" u="sng" dirty="0"/>
              <a:t>比例會低於一半</a:t>
            </a:r>
            <a:r>
              <a:rPr lang="en-US" altLang="zh-TW" dirty="0"/>
              <a:t>?</a:t>
            </a:r>
          </a:p>
          <a:p>
            <a:r>
              <a:rPr lang="zh-TW" altLang="en-US" dirty="0"/>
              <a:t>為何產業間的</a:t>
            </a:r>
            <a:r>
              <a:rPr lang="zh-TW" altLang="en-US" b="1" u="sng" dirty="0"/>
              <a:t>槓桿決策</a:t>
            </a:r>
            <a:r>
              <a:rPr lang="zh-TW" altLang="en-US" dirty="0"/>
              <a:t>會有如此大的差異</a:t>
            </a:r>
            <a:r>
              <a:rPr lang="en-US" altLang="zh-TW" dirty="0"/>
              <a:t>?</a:t>
            </a:r>
          </a:p>
          <a:p>
            <a:endParaRPr lang="en-US" altLang="zh-TW" dirty="0"/>
          </a:p>
          <a:p>
            <a:r>
              <a:rPr lang="zh-TW" altLang="en-US" dirty="0"/>
              <a:t>→先從稅賦的觀點來觀察甚麼</a:t>
            </a:r>
            <a:r>
              <a:rPr lang="zh-TW" altLang="en-US" b="1" u="sng" dirty="0">
                <a:effectLst/>
              </a:rPr>
              <a:t>最適合資本結構</a:t>
            </a:r>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74</a:t>
            </a:fld>
            <a:endParaRPr lang="zh-TW" altLang="en-US"/>
          </a:p>
        </p:txBody>
      </p:sp>
    </p:spTree>
    <p:extLst>
      <p:ext uri="{BB962C8B-B14F-4D97-AF65-F5344CB8AC3E}">
        <p14:creationId xmlns:p14="http://schemas.microsoft.com/office/powerpoint/2010/main" val="32377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假設公司的息前稅前盈餘為</a:t>
            </a:r>
            <a:r>
              <a:rPr lang="en-US" altLang="zh-TW" dirty="0"/>
              <a:t>1000</a:t>
            </a:r>
            <a:r>
              <a:rPr lang="zh-TW" altLang="en-US" dirty="0"/>
              <a:t>美元，公司的邊際稅率為</a:t>
            </a:r>
            <a:r>
              <a:rPr lang="en-US" altLang="zh-TW" dirty="0"/>
              <a:t>35%</a:t>
            </a:r>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76</a:t>
            </a:fld>
            <a:endParaRPr lang="zh-TW" altLang="en-US"/>
          </a:p>
        </p:txBody>
      </p:sp>
    </p:spTree>
    <p:extLst>
      <p:ext uri="{BB962C8B-B14F-4D97-AF65-F5344CB8AC3E}">
        <p14:creationId xmlns:p14="http://schemas.microsoft.com/office/powerpoint/2010/main" val="1173446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78</a:t>
            </a:fld>
            <a:endParaRPr lang="zh-TW" altLang="en-US"/>
          </a:p>
        </p:txBody>
      </p:sp>
    </p:spTree>
    <p:extLst>
      <p:ext uri="{BB962C8B-B14F-4D97-AF65-F5344CB8AC3E}">
        <p14:creationId xmlns:p14="http://schemas.microsoft.com/office/powerpoint/2010/main" val="3451774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Tc=0</a:t>
            </a:r>
            <a:r>
              <a:rPr lang="zh-TW" altLang="en-US" dirty="0"/>
              <a:t> →假設過高的利息費用並無任何公司稅抵減的效果 ， 這種情況下的有效稅賦利益會變成 </a:t>
            </a:r>
            <a:r>
              <a:rPr lang="en-US" altLang="zh-TW" dirty="0"/>
              <a:t>:</a:t>
            </a:r>
            <a:r>
              <a:rPr lang="zh-TW" altLang="en-US" dirty="0"/>
              <a:t> 公式</a:t>
            </a:r>
            <a:endParaRPr lang="en-US" altLang="zh-TW" dirty="0"/>
          </a:p>
          <a:p>
            <a:r>
              <a:rPr lang="zh-TW" altLang="en-US" dirty="0"/>
              <a:t> </a:t>
            </a:r>
            <a:endParaRPr lang="en-US" altLang="zh-TW" dirty="0"/>
          </a:p>
          <a:p>
            <a:r>
              <a:rPr lang="en-US" altLang="zh-TW" dirty="0"/>
              <a:t>Note: </a:t>
            </a:r>
            <a:r>
              <a:rPr lang="zh-TW" altLang="en-US" dirty="0"/>
              <a:t>由於投資人權益收入的稅率較利息收入的稅率低，所以</a:t>
            </a:r>
            <a:r>
              <a:rPr lang="en-US" altLang="zh-TW" dirty="0" err="1"/>
              <a:t>Tex</a:t>
            </a:r>
            <a:r>
              <a:rPr lang="zh-TW" altLang="en-US" dirty="0"/>
              <a:t>的質為負的。</a:t>
            </a:r>
            <a:endParaRPr lang="en-US" altLang="zh-TW" dirty="0"/>
          </a:p>
          <a:p>
            <a:endParaRPr lang="en-US" altLang="zh-TW" dirty="0"/>
          </a:p>
          <a:p>
            <a:r>
              <a:rPr lang="zh-TW" altLang="en-US" dirty="0"/>
              <a:t>以</a:t>
            </a:r>
            <a:r>
              <a:rPr lang="en-US" altLang="zh-TW" dirty="0"/>
              <a:t>2005</a:t>
            </a:r>
            <a:r>
              <a:rPr lang="zh-TW" altLang="en-US" dirty="0"/>
              <a:t>的稅賦資料為例，過度舉債所造成的損失為  </a:t>
            </a:r>
            <a:r>
              <a:rPr lang="en-US" altLang="zh-TW" dirty="0"/>
              <a:t>-30.8%</a:t>
            </a:r>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79</a:t>
            </a:fld>
            <a:endParaRPr lang="zh-TW" altLang="en-US"/>
          </a:p>
        </p:txBody>
      </p:sp>
    </p:spTree>
    <p:extLst>
      <p:ext uri="{BB962C8B-B14F-4D97-AF65-F5344CB8AC3E}">
        <p14:creationId xmlns:p14="http://schemas.microsoft.com/office/powerpoint/2010/main" val="3022976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在達到最佳槓桿程度時，利息費用等於息前稅前盈餘，節稅的金額達到最大。</a:t>
            </a:r>
            <a:r>
              <a:rPr lang="zh-TW" altLang="zh-TW" dirty="0"/>
              <a:t>它沒有任何稅收減免的超額利息。</a:t>
            </a:r>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80</a:t>
            </a:fld>
            <a:endParaRPr lang="zh-TW" altLang="en-US"/>
          </a:p>
        </p:txBody>
      </p:sp>
    </p:spTree>
    <p:extLst>
      <p:ext uri="{BB962C8B-B14F-4D97-AF65-F5344CB8AC3E}">
        <p14:creationId xmlns:p14="http://schemas.microsoft.com/office/powerpoint/2010/main" val="3346338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t>(</a:t>
            </a:r>
            <a:r>
              <a:rPr lang="zh-TW" altLang="en-US" b="1" dirty="0"/>
              <a:t>前</a:t>
            </a:r>
            <a:r>
              <a:rPr lang="en-US" altLang="zh-TW" b="1" dirty="0"/>
              <a:t>)</a:t>
            </a:r>
            <a:r>
              <a:rPr lang="zh-TW" altLang="en-US" b="1" dirty="0"/>
              <a:t> </a:t>
            </a:r>
            <a:r>
              <a:rPr lang="zh-TW" altLang="en-US" dirty="0"/>
              <a:t>在有稅賦考量下，估斯的最適資本結構中不應該含有負債。</a:t>
            </a:r>
            <a:endParaRPr lang="en-US" altLang="zh-TW" dirty="0"/>
          </a:p>
          <a:p>
            <a:r>
              <a:rPr lang="en-US" altLang="zh-TW" b="1" dirty="0"/>
              <a:t>(</a:t>
            </a:r>
            <a:r>
              <a:rPr lang="zh-TW" altLang="en-US" b="1" dirty="0"/>
              <a:t>前</a:t>
            </a:r>
            <a:r>
              <a:rPr lang="en-US" altLang="zh-TW" b="1" dirty="0"/>
              <a:t>)</a:t>
            </a:r>
            <a:r>
              <a:rPr lang="zh-TW" altLang="en-US" b="1" dirty="0"/>
              <a:t> </a:t>
            </a:r>
            <a:r>
              <a:rPr lang="zh-TW" altLang="en-US" dirty="0"/>
              <a:t>到公司營運逐漸上軌道之後並且開始獲利之後，隨著課稅現金流量的產生，公司便可在資本結構中加入負債。</a:t>
            </a:r>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84</a:t>
            </a:fld>
            <a:endParaRPr lang="zh-TW" altLang="en-US"/>
          </a:p>
        </p:txBody>
      </p:sp>
    </p:spTree>
    <p:extLst>
      <p:ext uri="{BB962C8B-B14F-4D97-AF65-F5344CB8AC3E}">
        <p14:creationId xmlns:p14="http://schemas.microsoft.com/office/powerpoint/2010/main" val="28923677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如果公司具有其他稅收保護盾，則其應稅收入將減少，並且將減少對利息稅保護盾的依賴</a:t>
            </a:r>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86</a:t>
            </a:fld>
            <a:endParaRPr lang="zh-TW" altLang="en-US"/>
          </a:p>
        </p:txBody>
      </p:sp>
    </p:spTree>
    <p:extLst>
      <p:ext uri="{BB962C8B-B14F-4D97-AF65-F5344CB8AC3E}">
        <p14:creationId xmlns:p14="http://schemas.microsoft.com/office/powerpoint/2010/main" val="59778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43</a:t>
            </a:fld>
            <a:endParaRPr lang="zh-TW" altLang="en-US"/>
          </a:p>
        </p:txBody>
      </p:sp>
    </p:spTree>
    <p:extLst>
      <p:ext uri="{BB962C8B-B14F-4D97-AF65-F5344CB8AC3E}">
        <p14:creationId xmlns:p14="http://schemas.microsoft.com/office/powerpoint/2010/main" val="2045399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sz="1200" b="0" i="0" kern="1200" dirty="0">
                <a:solidFill>
                  <a:schemeClr val="tx1"/>
                </a:solidFill>
                <a:effectLst/>
                <a:latin typeface="+mn-lt"/>
                <a:ea typeface="+mn-ea"/>
                <a:cs typeface="+mn-cs"/>
              </a:rPr>
              <a:t>反映債務有效稅收優勢的增加</a:t>
            </a:r>
            <a:r>
              <a:rPr lang="en-US" altLang="zh-TW" sz="1200" b="0" i="0"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87</a:t>
            </a:fld>
            <a:endParaRPr lang="zh-TW" altLang="en-US"/>
          </a:p>
        </p:txBody>
      </p:sp>
    </p:spTree>
    <p:extLst>
      <p:ext uri="{BB962C8B-B14F-4D97-AF65-F5344CB8AC3E}">
        <p14:creationId xmlns:p14="http://schemas.microsoft.com/office/powerpoint/2010/main" val="2675973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公司利息費用與息前稅前盈餘對照</a:t>
            </a:r>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88</a:t>
            </a:fld>
            <a:endParaRPr lang="zh-TW" altLang="en-US"/>
          </a:p>
        </p:txBody>
      </p:sp>
    </p:spTree>
    <p:extLst>
      <p:ext uri="{BB962C8B-B14F-4D97-AF65-F5344CB8AC3E}">
        <p14:creationId xmlns:p14="http://schemas.microsoft.com/office/powerpoint/2010/main" val="57921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44</a:t>
            </a:fld>
            <a:endParaRPr lang="zh-TW" altLang="en-US"/>
          </a:p>
        </p:txBody>
      </p:sp>
    </p:spTree>
    <p:extLst>
      <p:ext uri="{BB962C8B-B14F-4D97-AF65-F5344CB8AC3E}">
        <p14:creationId xmlns:p14="http://schemas.microsoft.com/office/powerpoint/2010/main" val="395209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45</a:t>
            </a:fld>
            <a:endParaRPr lang="zh-TW" altLang="en-US"/>
          </a:p>
        </p:txBody>
      </p:sp>
    </p:spTree>
    <p:extLst>
      <p:ext uri="{BB962C8B-B14F-4D97-AF65-F5344CB8AC3E}">
        <p14:creationId xmlns:p14="http://schemas.microsoft.com/office/powerpoint/2010/main" val="1014021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FCC62EF-5EC2-400C-BC04-7F4E2060B580}" type="slidenum">
              <a:rPr lang="zh-TW" altLang="en-US" smtClean="0"/>
              <a:t>46</a:t>
            </a:fld>
            <a:endParaRPr lang="zh-TW" altLang="en-US"/>
          </a:p>
        </p:txBody>
      </p:sp>
    </p:spTree>
    <p:extLst>
      <p:ext uri="{BB962C8B-B14F-4D97-AF65-F5344CB8AC3E}">
        <p14:creationId xmlns:p14="http://schemas.microsoft.com/office/powerpoint/2010/main" val="168366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47</a:t>
            </a:fld>
            <a:endParaRPr lang="zh-TW" altLang="en-US"/>
          </a:p>
        </p:txBody>
      </p:sp>
    </p:spTree>
    <p:extLst>
      <p:ext uri="{BB962C8B-B14F-4D97-AF65-F5344CB8AC3E}">
        <p14:creationId xmlns:p14="http://schemas.microsoft.com/office/powerpoint/2010/main" val="1909711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46347FA-C71A-4CD2-B09B-EFEBFBE18036}" type="slidenum">
              <a:rPr lang="zh-TW" altLang="en-US" smtClean="0"/>
              <a:t>48</a:t>
            </a:fld>
            <a:endParaRPr lang="zh-TW" altLang="en-US"/>
          </a:p>
        </p:txBody>
      </p:sp>
    </p:spTree>
    <p:extLst>
      <p:ext uri="{BB962C8B-B14F-4D97-AF65-F5344CB8AC3E}">
        <p14:creationId xmlns:p14="http://schemas.microsoft.com/office/powerpoint/2010/main" val="318597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55AE2E8-2DB4-4870-A211-19E092AD16C7}"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79733522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1444993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383879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2338602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55AE2E8-2DB4-4870-A211-19E092AD16C7}"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9187318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2095567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92556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137872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1498C0-474A-4A1D-A0D7-CAA26CE4F47C}" type="datetimeFigureOut">
              <a:rPr lang="zh-TW" altLang="en-US" smtClean="0"/>
              <a:t>2019/11/26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55AE2E8-2DB4-4870-A211-19E092AD16C7}" type="slidenum">
              <a:rPr lang="zh-TW" altLang="en-US" smtClean="0"/>
              <a:t>‹#›</a:t>
            </a:fld>
            <a:endParaRPr lang="zh-TW" altLang="en-US"/>
          </a:p>
        </p:txBody>
      </p:sp>
    </p:spTree>
    <p:extLst>
      <p:ext uri="{BB962C8B-B14F-4D97-AF65-F5344CB8AC3E}">
        <p14:creationId xmlns:p14="http://schemas.microsoft.com/office/powerpoint/2010/main" val="3684767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91498C0-474A-4A1D-A0D7-CAA26CE4F47C}" type="datetimeFigureOut">
              <a:rPr lang="zh-TW" altLang="en-US" smtClean="0"/>
              <a:t>2019/11/26</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55AE2E8-2DB4-4870-A211-19E092AD16C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6082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91498C0-474A-4A1D-A0D7-CAA26CE4F47C}" type="datetimeFigureOut">
              <a:rPr lang="zh-TW" altLang="en-US" smtClean="0"/>
              <a:t>2019/11/26</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55AE2E8-2DB4-4870-A211-19E092AD16C7}"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649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91498C0-474A-4A1D-A0D7-CAA26CE4F47C}" type="datetimeFigureOut">
              <a:rPr lang="zh-TW" altLang="en-US" smtClean="0"/>
              <a:t>2019/11/26</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55AE2E8-2DB4-4870-A211-19E092AD16C7}"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83992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package" Target="../embeddings/Microsoft_Word___.docx"/><Relationship Id="rId7" Type="http://schemas.openxmlformats.org/officeDocument/2006/relationships/image" Target="NUL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NULL"/><Relationship Id="rId10" Type="http://schemas.openxmlformats.org/officeDocument/2006/relationships/image" Target="../media/image14.png"/><Relationship Id="rId4" Type="http://schemas.openxmlformats.org/officeDocument/2006/relationships/image" Target="../media/image10.emf"/><Relationship Id="rId9"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1.emf"/><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8.wmf"/><Relationship Id="rId4" Type="http://schemas.openxmlformats.org/officeDocument/2006/relationships/oleObject" Target="../embeddings/oleObject2.bin"/></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528707-FA74-4DCC-AC99-A329B73AD3D2}"/>
              </a:ext>
            </a:extLst>
          </p:cNvPr>
          <p:cNvSpPr>
            <a:spLocks noGrp="1"/>
          </p:cNvSpPr>
          <p:nvPr>
            <p:ph type="ctrTitle"/>
          </p:nvPr>
        </p:nvSpPr>
        <p:spPr>
          <a:xfrm>
            <a:off x="1523742" y="1269055"/>
            <a:ext cx="9144000" cy="2387600"/>
          </a:xfrm>
        </p:spPr>
        <p:txBody>
          <a:bodyPr/>
          <a:lstStyle/>
          <a:p>
            <a:r>
              <a:rPr lang="en-US" altLang="zh-TW" dirty="0">
                <a:effectLst>
                  <a:outerShdw blurRad="38100" dist="38100" dir="2700000" algn="tl">
                    <a:srgbClr val="000000">
                      <a:alpha val="43137"/>
                    </a:srgbClr>
                  </a:outerShdw>
                </a:effectLst>
                <a:latin typeface="Bookman Old Style" panose="02050604050505020204" pitchFamily="18" charset="0"/>
              </a:rPr>
              <a:t>Chapter15</a:t>
            </a:r>
            <a:br>
              <a:rPr lang="en-US" altLang="zh-TW" dirty="0">
                <a:effectLst>
                  <a:outerShdw blurRad="38100" dist="38100" dir="2700000" algn="tl">
                    <a:srgbClr val="000000">
                      <a:alpha val="43137"/>
                    </a:srgbClr>
                  </a:outerShdw>
                </a:effectLst>
                <a:latin typeface="Bookman Old Style" panose="02050604050505020204" pitchFamily="18" charset="0"/>
              </a:rPr>
            </a:br>
            <a:r>
              <a:rPr lang="en-US" altLang="zh-TW" dirty="0">
                <a:effectLst>
                  <a:outerShdw blurRad="38100" dist="38100" dir="2700000" algn="tl">
                    <a:srgbClr val="000000">
                      <a:alpha val="43137"/>
                    </a:srgbClr>
                  </a:outerShdw>
                </a:effectLst>
                <a:latin typeface="Bookman Old Style" panose="02050604050505020204" pitchFamily="18" charset="0"/>
              </a:rPr>
              <a:t>Debt and Taxes</a:t>
            </a:r>
            <a:endParaRPr lang="zh-TW" altLang="en-US" dirty="0">
              <a:effectLst>
                <a:outerShdw blurRad="38100" dist="38100" dir="2700000" algn="tl">
                  <a:srgbClr val="000000">
                    <a:alpha val="43137"/>
                  </a:srgbClr>
                </a:outerShdw>
              </a:effectLst>
              <a:latin typeface="Bookman Old Style" panose="02050604050505020204" pitchFamily="18" charset="0"/>
            </a:endParaRPr>
          </a:p>
        </p:txBody>
      </p:sp>
      <p:sp>
        <p:nvSpPr>
          <p:cNvPr id="3" name="副標題 2">
            <a:extLst>
              <a:ext uri="{FF2B5EF4-FFF2-40B4-BE49-F238E27FC236}">
                <a16:creationId xmlns:a16="http://schemas.microsoft.com/office/drawing/2014/main" id="{A18AAEDE-0FEB-4635-9A21-7E40B76A08D2}"/>
              </a:ext>
            </a:extLst>
          </p:cNvPr>
          <p:cNvSpPr>
            <a:spLocks noGrp="1"/>
          </p:cNvSpPr>
          <p:nvPr>
            <p:ph type="subTitle" idx="1"/>
          </p:nvPr>
        </p:nvSpPr>
        <p:spPr/>
        <p:txBody>
          <a:bodyPr>
            <a:noAutofit/>
          </a:bodyPr>
          <a:lstStyle/>
          <a:p>
            <a:r>
              <a:rPr lang="zh-TW" altLang="en-US" sz="2400" b="1" dirty="0">
                <a:latin typeface="標楷體" panose="03000509000000000000" pitchFamily="65" charset="-120"/>
                <a:ea typeface="標楷體" panose="03000509000000000000" pitchFamily="65" charset="-120"/>
              </a:rPr>
              <a:t>報告日：</a:t>
            </a:r>
            <a:r>
              <a:rPr lang="en-US" altLang="zh-TW" sz="2400" b="1" dirty="0">
                <a:latin typeface="標楷體" panose="03000509000000000000" pitchFamily="65" charset="-120"/>
                <a:ea typeface="標楷體" panose="03000509000000000000" pitchFamily="65" charset="-120"/>
              </a:rPr>
              <a:t>2019 </a:t>
            </a:r>
            <a:r>
              <a:rPr lang="zh-TW" altLang="en-US" sz="2400" b="1" dirty="0">
                <a:latin typeface="標楷體" panose="03000509000000000000" pitchFamily="65" charset="-120"/>
                <a:ea typeface="標楷體" panose="03000509000000000000" pitchFamily="65" charset="-120"/>
              </a:rPr>
              <a:t>年 </a:t>
            </a:r>
            <a:r>
              <a:rPr lang="en-US" altLang="zh-TW" sz="2400" b="1" dirty="0">
                <a:latin typeface="標楷體" panose="03000509000000000000" pitchFamily="65" charset="-120"/>
                <a:ea typeface="標楷體" panose="03000509000000000000" pitchFamily="65" charset="-120"/>
              </a:rPr>
              <a:t>11</a:t>
            </a:r>
            <a:r>
              <a:rPr lang="zh-TW" altLang="en-US" sz="2400" b="1" dirty="0">
                <a:latin typeface="標楷體" panose="03000509000000000000" pitchFamily="65" charset="-120"/>
                <a:ea typeface="標楷體" panose="03000509000000000000" pitchFamily="65" charset="-120"/>
              </a:rPr>
              <a:t> 月 </a:t>
            </a:r>
            <a:r>
              <a:rPr lang="en-US" altLang="zh-TW" sz="2400" b="1" dirty="0">
                <a:latin typeface="標楷體" panose="03000509000000000000" pitchFamily="65" charset="-120"/>
                <a:ea typeface="標楷體" panose="03000509000000000000" pitchFamily="65" charset="-120"/>
              </a:rPr>
              <a:t>26</a:t>
            </a:r>
            <a:r>
              <a:rPr lang="zh-TW" altLang="en-US" sz="2400" b="1" dirty="0">
                <a:latin typeface="標楷體" panose="03000509000000000000" pitchFamily="65" charset="-120"/>
                <a:ea typeface="標楷體" panose="03000509000000000000" pitchFamily="65" charset="-120"/>
              </a:rPr>
              <a:t> 日</a:t>
            </a:r>
            <a:endParaRPr lang="en-US" altLang="zh-TW" sz="2400" b="1" dirty="0">
              <a:latin typeface="標楷體" panose="03000509000000000000" pitchFamily="65" charset="-120"/>
              <a:ea typeface="標楷體" panose="03000509000000000000" pitchFamily="65" charset="-120"/>
            </a:endParaRPr>
          </a:p>
          <a:p>
            <a:r>
              <a:rPr lang="zh-TW" altLang="en-US" sz="2400" b="1" dirty="0">
                <a:latin typeface="標楷體" panose="03000509000000000000" pitchFamily="65" charset="-120"/>
                <a:ea typeface="標楷體" panose="03000509000000000000" pitchFamily="65" charset="-120"/>
              </a:rPr>
              <a:t>報告人：吳佩軒、楊佳綺、陳庭、洪薏珊</a:t>
            </a:r>
            <a:endParaRPr lang="en-US" altLang="zh-TW" sz="2400" b="1" dirty="0">
              <a:latin typeface="標楷體" panose="03000509000000000000" pitchFamily="65" charset="-120"/>
              <a:ea typeface="標楷體" panose="03000509000000000000" pitchFamily="65" charset="-120"/>
            </a:endParaRPr>
          </a:p>
          <a:p>
            <a:r>
              <a:rPr lang="zh-TW" altLang="en-US" sz="2400" b="1" dirty="0">
                <a:latin typeface="標楷體" panose="03000509000000000000" pitchFamily="65" charset="-120"/>
                <a:ea typeface="標楷體" panose="03000509000000000000" pitchFamily="65" charset="-120"/>
              </a:rPr>
              <a:t>指導老師：王甡</a:t>
            </a:r>
            <a:endParaRPr lang="en-US" altLang="zh-TW" sz="2400" b="1"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3613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Interest Tax Shield and Firm Value</a:t>
            </a:r>
            <a:endParaRPr lang="zh-TW" altLang="en-US" dirty="0"/>
          </a:p>
        </p:txBody>
      </p:sp>
      <p:sp>
        <p:nvSpPr>
          <p:cNvPr id="3" name="內容版面配置區 2"/>
          <p:cNvSpPr>
            <a:spLocks noGrp="1"/>
          </p:cNvSpPr>
          <p:nvPr>
            <p:ph idx="1"/>
          </p:nvPr>
        </p:nvSpPr>
        <p:spPr/>
        <p:txBody>
          <a:bodyPr>
            <a:normAutofit/>
          </a:bodyPr>
          <a:lstStyle/>
          <a:p>
            <a:pPr algn="just">
              <a:lnSpc>
                <a:spcPct val="150000"/>
              </a:lnSpc>
            </a:pPr>
            <a:r>
              <a:rPr lang="en-US" altLang="zh-TW" sz="2800" dirty="0"/>
              <a:t>When a firm uses debt, interest tax shield provides a corporate tax benefit each year. </a:t>
            </a:r>
          </a:p>
          <a:p>
            <a:pPr algn="just">
              <a:lnSpc>
                <a:spcPct val="150000"/>
              </a:lnSpc>
            </a:pPr>
            <a:r>
              <a:rPr lang="en-US" altLang="zh-TW" sz="2800" dirty="0"/>
              <a:t>The benefit of leverage for the value of the firm, of the firm, we must computer the present value of the stream of future interest tax shields the firm will receive.</a:t>
            </a:r>
            <a:endParaRPr lang="zh-TW" altLang="en-US" sz="2800" dirty="0"/>
          </a:p>
        </p:txBody>
      </p:sp>
    </p:spTree>
    <p:extLst>
      <p:ext uri="{BB962C8B-B14F-4D97-AF65-F5344CB8AC3E}">
        <p14:creationId xmlns:p14="http://schemas.microsoft.com/office/powerpoint/2010/main" val="271902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952789"/>
            <a:ext cx="10515600" cy="4351338"/>
          </a:xfrm>
        </p:spPr>
        <p:txBody>
          <a:bodyPr>
            <a:normAutofit/>
          </a:bodyPr>
          <a:lstStyle/>
          <a:p>
            <a:pPr algn="just">
              <a:lnSpc>
                <a:spcPct val="150000"/>
              </a:lnSpc>
            </a:pPr>
            <a:r>
              <a:rPr lang="en-US" altLang="zh-TW" sz="2800" dirty="0"/>
              <a:t>The cash flows it pays to investors will be higher than they would be without leverage by the amount of the interest tax shield:</a:t>
            </a:r>
            <a:endParaRPr lang="zh-TW" altLang="en-US" sz="2800" dirty="0"/>
          </a:p>
        </p:txBody>
      </p:sp>
      <p:pic>
        <p:nvPicPr>
          <p:cNvPr id="4" name="圖片 3"/>
          <p:cNvPicPr/>
          <p:nvPr/>
        </p:nvPicPr>
        <p:blipFill>
          <a:blip r:embed="rId2"/>
          <a:stretch>
            <a:fillRect/>
          </a:stretch>
        </p:blipFill>
        <p:spPr>
          <a:xfrm>
            <a:off x="1173976" y="2770851"/>
            <a:ext cx="9844048" cy="1163840"/>
          </a:xfrm>
          <a:prstGeom prst="rect">
            <a:avLst/>
          </a:prstGeom>
        </p:spPr>
      </p:pic>
    </p:spTree>
    <p:extLst>
      <p:ext uri="{BB962C8B-B14F-4D97-AF65-F5344CB8AC3E}">
        <p14:creationId xmlns:p14="http://schemas.microsoft.com/office/powerpoint/2010/main" val="3461236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C:\Users\Tily\AppData\Local\Microsoft\Windows\INetCache\Content.Word\下載.png"/>
          <p:cNvPicPr/>
          <p:nvPr/>
        </p:nvPicPr>
        <p:blipFill>
          <a:blip r:embed="rId3">
            <a:extLst>
              <a:ext uri="{28A0092B-C50C-407E-A947-70E740481C1C}">
                <a14:useLocalDpi xmlns:a14="http://schemas.microsoft.com/office/drawing/2010/main" val="0"/>
              </a:ext>
            </a:extLst>
          </a:blip>
          <a:srcRect/>
          <a:stretch>
            <a:fillRect/>
          </a:stretch>
        </p:blipFill>
        <p:spPr bwMode="auto">
          <a:xfrm>
            <a:off x="2316367" y="769712"/>
            <a:ext cx="7976943" cy="3618199"/>
          </a:xfrm>
          <a:prstGeom prst="rect">
            <a:avLst/>
          </a:prstGeom>
          <a:noFill/>
          <a:ln>
            <a:noFill/>
          </a:ln>
        </p:spPr>
      </p:pic>
      <p:graphicFrame>
        <p:nvGraphicFramePr>
          <p:cNvPr id="5" name="表格 4"/>
          <p:cNvGraphicFramePr>
            <a:graphicFrameLocks noGrp="1"/>
          </p:cNvGraphicFramePr>
          <p:nvPr/>
        </p:nvGraphicFramePr>
        <p:xfrm>
          <a:off x="2316367" y="4565112"/>
          <a:ext cx="7976943" cy="2140800"/>
        </p:xfrm>
        <a:graphic>
          <a:graphicData uri="http://schemas.openxmlformats.org/drawingml/2006/table">
            <a:tbl>
              <a:tblPr firstRow="1" bandRow="1">
                <a:tableStyleId>{0505E3EF-67EA-436B-97B2-0124C06EBD24}</a:tableStyleId>
              </a:tblPr>
              <a:tblGrid>
                <a:gridCol w="2658981">
                  <a:extLst>
                    <a:ext uri="{9D8B030D-6E8A-4147-A177-3AD203B41FA5}">
                      <a16:colId xmlns:a16="http://schemas.microsoft.com/office/drawing/2014/main" val="1413980893"/>
                    </a:ext>
                  </a:extLst>
                </a:gridCol>
                <a:gridCol w="2658981">
                  <a:extLst>
                    <a:ext uri="{9D8B030D-6E8A-4147-A177-3AD203B41FA5}">
                      <a16:colId xmlns:a16="http://schemas.microsoft.com/office/drawing/2014/main" val="1285935633"/>
                    </a:ext>
                  </a:extLst>
                </a:gridCol>
                <a:gridCol w="2658981">
                  <a:extLst>
                    <a:ext uri="{9D8B030D-6E8A-4147-A177-3AD203B41FA5}">
                      <a16:colId xmlns:a16="http://schemas.microsoft.com/office/drawing/2014/main" val="12760308"/>
                    </a:ext>
                  </a:extLst>
                </a:gridCol>
              </a:tblGrid>
              <a:tr h="325239">
                <a:tc>
                  <a:txBody>
                    <a:bodyPr/>
                    <a:lstStyle/>
                    <a:p>
                      <a:endParaRPr lang="zh-TW" altLang="en-US" sz="1800" dirty="0"/>
                    </a:p>
                  </a:txBody>
                  <a:tcPr marL="82481" marR="82481" marT="41240" marB="41240"/>
                </a:tc>
                <a:tc>
                  <a:txBody>
                    <a:bodyPr/>
                    <a:lstStyle/>
                    <a:p>
                      <a:pPr algn="ctr"/>
                      <a:r>
                        <a:rPr lang="en-US" altLang="zh-TW" sz="1800" b="1" kern="1200" dirty="0">
                          <a:solidFill>
                            <a:schemeClr val="dk1"/>
                          </a:solidFill>
                          <a:effectLst/>
                          <a:latin typeface="+mn-lt"/>
                          <a:ea typeface="+mn-ea"/>
                          <a:cs typeface="+mn-cs"/>
                        </a:rPr>
                        <a:t>Without Leverage</a:t>
                      </a:r>
                      <a:endParaRPr lang="zh-TW" altLang="en-US" sz="1800" dirty="0"/>
                    </a:p>
                  </a:txBody>
                  <a:tcPr marL="82481" marR="82481" marT="41240" marB="41240"/>
                </a:tc>
                <a:tc>
                  <a:txBody>
                    <a:bodyPr/>
                    <a:lstStyle/>
                    <a:p>
                      <a:pPr algn="ctr"/>
                      <a:r>
                        <a:rPr lang="en-US" altLang="zh-TW" sz="1800" b="1" kern="1200" dirty="0">
                          <a:solidFill>
                            <a:schemeClr val="dk1"/>
                          </a:solidFill>
                          <a:effectLst/>
                          <a:latin typeface="+mn-lt"/>
                          <a:ea typeface="+mn-ea"/>
                          <a:cs typeface="+mn-cs"/>
                        </a:rPr>
                        <a:t>With Leverage</a:t>
                      </a:r>
                      <a:endParaRPr lang="zh-TW" altLang="en-US" sz="1800" dirty="0"/>
                    </a:p>
                  </a:txBody>
                  <a:tcPr marL="82481" marR="82481" marT="41240" marB="41240"/>
                </a:tc>
                <a:extLst>
                  <a:ext uri="{0D108BD9-81ED-4DB2-BD59-A6C34878D82A}">
                    <a16:rowId xmlns:a16="http://schemas.microsoft.com/office/drawing/2014/main" val="2364401560"/>
                  </a:ext>
                </a:extLst>
              </a:tr>
              <a:tr h="325239">
                <a:tc>
                  <a:txBody>
                    <a:bodyPr/>
                    <a:lstStyle/>
                    <a:p>
                      <a:r>
                        <a:rPr lang="en-US" altLang="zh-TW" sz="1800" dirty="0"/>
                        <a:t>EBIT</a:t>
                      </a:r>
                      <a:endParaRPr lang="zh-TW" altLang="en-US" sz="1800" dirty="0"/>
                    </a:p>
                  </a:txBody>
                  <a:tcPr marL="82481" marR="82481" marT="41240" marB="41240"/>
                </a:tc>
                <a:tc>
                  <a:txBody>
                    <a:bodyPr/>
                    <a:lstStyle/>
                    <a:p>
                      <a:pPr algn="ctr"/>
                      <a:r>
                        <a:rPr lang="en-US" altLang="zh-TW" sz="1800" dirty="0"/>
                        <a:t>1000</a:t>
                      </a:r>
                      <a:endParaRPr lang="zh-TW" altLang="en-US" sz="1800" dirty="0"/>
                    </a:p>
                  </a:txBody>
                  <a:tcPr marL="82481" marR="82481" marT="41240" marB="41240"/>
                </a:tc>
                <a:tc>
                  <a:txBody>
                    <a:bodyPr/>
                    <a:lstStyle/>
                    <a:p>
                      <a:pPr algn="ctr"/>
                      <a:r>
                        <a:rPr lang="en-US" altLang="zh-TW" sz="1800" dirty="0"/>
                        <a:t>1000</a:t>
                      </a:r>
                      <a:endParaRPr lang="zh-TW" altLang="en-US" sz="1800" dirty="0"/>
                    </a:p>
                  </a:txBody>
                  <a:tcPr marL="82481" marR="82481" marT="41240" marB="41240"/>
                </a:tc>
                <a:extLst>
                  <a:ext uri="{0D108BD9-81ED-4DB2-BD59-A6C34878D82A}">
                    <a16:rowId xmlns:a16="http://schemas.microsoft.com/office/drawing/2014/main" val="1982048392"/>
                  </a:ext>
                </a:extLst>
              </a:tr>
              <a:tr h="325239">
                <a:tc>
                  <a:txBody>
                    <a:bodyPr/>
                    <a:lstStyle/>
                    <a:p>
                      <a:r>
                        <a:rPr lang="en-US" altLang="zh-TW" sz="1800" dirty="0"/>
                        <a:t>Interest expense</a:t>
                      </a:r>
                      <a:endParaRPr lang="zh-TW" altLang="en-US" sz="1800" dirty="0"/>
                    </a:p>
                  </a:txBody>
                  <a:tcPr marL="82481" marR="82481" marT="41240" marB="41240"/>
                </a:tc>
                <a:tc>
                  <a:txBody>
                    <a:bodyPr/>
                    <a:lstStyle/>
                    <a:p>
                      <a:pPr algn="ctr"/>
                      <a:r>
                        <a:rPr lang="en-US" altLang="zh-TW" sz="1800" dirty="0"/>
                        <a:t>0</a:t>
                      </a:r>
                      <a:endParaRPr lang="zh-TW" altLang="en-US" sz="1800" dirty="0"/>
                    </a:p>
                  </a:txBody>
                  <a:tcPr marL="82481" marR="82481" marT="41240" marB="41240"/>
                </a:tc>
                <a:tc>
                  <a:txBody>
                    <a:bodyPr/>
                    <a:lstStyle/>
                    <a:p>
                      <a:pPr algn="ctr"/>
                      <a:r>
                        <a:rPr lang="en-US" altLang="zh-TW" sz="1800" dirty="0"/>
                        <a:t>-500</a:t>
                      </a:r>
                      <a:endParaRPr lang="zh-TW" altLang="en-US" sz="1800" dirty="0"/>
                    </a:p>
                  </a:txBody>
                  <a:tcPr marL="82481" marR="82481" marT="41240" marB="41240"/>
                </a:tc>
                <a:extLst>
                  <a:ext uri="{0D108BD9-81ED-4DB2-BD59-A6C34878D82A}">
                    <a16:rowId xmlns:a16="http://schemas.microsoft.com/office/drawing/2014/main" val="487482739"/>
                  </a:ext>
                </a:extLst>
              </a:tr>
              <a:tr h="325239">
                <a:tc>
                  <a:txBody>
                    <a:bodyPr/>
                    <a:lstStyle/>
                    <a:p>
                      <a:r>
                        <a:rPr lang="en-US" altLang="zh-TW" sz="1800" dirty="0"/>
                        <a:t>Income</a:t>
                      </a:r>
                      <a:r>
                        <a:rPr lang="en-US" altLang="zh-TW" sz="1800" baseline="0" dirty="0"/>
                        <a:t> before tax</a:t>
                      </a:r>
                      <a:endParaRPr lang="zh-TW" altLang="en-US" sz="1800" dirty="0"/>
                    </a:p>
                  </a:txBody>
                  <a:tcPr marL="82481" marR="82481" marT="41240" marB="41240"/>
                </a:tc>
                <a:tc>
                  <a:txBody>
                    <a:bodyPr/>
                    <a:lstStyle/>
                    <a:p>
                      <a:pPr algn="ctr"/>
                      <a:r>
                        <a:rPr lang="en-US" altLang="zh-TW" sz="1800" dirty="0"/>
                        <a:t>1000</a:t>
                      </a:r>
                      <a:endParaRPr lang="zh-TW" altLang="en-US" sz="1800" dirty="0"/>
                    </a:p>
                  </a:txBody>
                  <a:tcPr marL="82481" marR="82481" marT="41240" marB="41240"/>
                </a:tc>
                <a:tc>
                  <a:txBody>
                    <a:bodyPr/>
                    <a:lstStyle/>
                    <a:p>
                      <a:pPr algn="ctr"/>
                      <a:r>
                        <a:rPr lang="en-US" altLang="zh-TW" sz="1800" dirty="0"/>
                        <a:t>500</a:t>
                      </a:r>
                      <a:endParaRPr lang="zh-TW" altLang="en-US" sz="1800" dirty="0"/>
                    </a:p>
                  </a:txBody>
                  <a:tcPr marL="82481" marR="82481" marT="41240" marB="41240"/>
                </a:tc>
                <a:extLst>
                  <a:ext uri="{0D108BD9-81ED-4DB2-BD59-A6C34878D82A}">
                    <a16:rowId xmlns:a16="http://schemas.microsoft.com/office/drawing/2014/main" val="3736785602"/>
                  </a:ext>
                </a:extLst>
              </a:tr>
              <a:tr h="325239">
                <a:tc>
                  <a:txBody>
                    <a:bodyPr/>
                    <a:lstStyle/>
                    <a:p>
                      <a:r>
                        <a:rPr lang="en-US" altLang="zh-TW" sz="1800" dirty="0"/>
                        <a:t>Taxes (40%)</a:t>
                      </a:r>
                      <a:endParaRPr lang="zh-TW" altLang="en-US" sz="1800" dirty="0"/>
                    </a:p>
                  </a:txBody>
                  <a:tcPr marL="82481" marR="82481" marT="41240" marB="41240"/>
                </a:tc>
                <a:tc>
                  <a:txBody>
                    <a:bodyPr/>
                    <a:lstStyle/>
                    <a:p>
                      <a:pPr algn="ctr"/>
                      <a:r>
                        <a:rPr lang="en-US" altLang="zh-TW" sz="1800" dirty="0"/>
                        <a:t>-400</a:t>
                      </a:r>
                      <a:endParaRPr lang="zh-TW" altLang="en-US" sz="1800" dirty="0"/>
                    </a:p>
                  </a:txBody>
                  <a:tcPr marL="82481" marR="82481" marT="41240" marB="41240"/>
                </a:tc>
                <a:tc>
                  <a:txBody>
                    <a:bodyPr/>
                    <a:lstStyle/>
                    <a:p>
                      <a:pPr algn="ctr"/>
                      <a:r>
                        <a:rPr lang="en-US" altLang="zh-TW" sz="1800" dirty="0"/>
                        <a:t>-200</a:t>
                      </a:r>
                      <a:endParaRPr lang="zh-TW" altLang="en-US" sz="1800" dirty="0"/>
                    </a:p>
                  </a:txBody>
                  <a:tcPr marL="82481" marR="82481" marT="41240" marB="41240"/>
                </a:tc>
                <a:extLst>
                  <a:ext uri="{0D108BD9-81ED-4DB2-BD59-A6C34878D82A}">
                    <a16:rowId xmlns:a16="http://schemas.microsoft.com/office/drawing/2014/main" val="4097093174"/>
                  </a:ext>
                </a:extLst>
              </a:tr>
              <a:tr h="325239">
                <a:tc>
                  <a:txBody>
                    <a:bodyPr/>
                    <a:lstStyle/>
                    <a:p>
                      <a:r>
                        <a:rPr lang="en-US" altLang="zh-TW" sz="1800" dirty="0"/>
                        <a:t>Net income</a:t>
                      </a:r>
                      <a:endParaRPr lang="zh-TW" altLang="en-US" sz="1800" dirty="0"/>
                    </a:p>
                  </a:txBody>
                  <a:tcPr marL="82481" marR="82481" marT="41240" marB="41240"/>
                </a:tc>
                <a:tc>
                  <a:txBody>
                    <a:bodyPr/>
                    <a:lstStyle/>
                    <a:p>
                      <a:pPr algn="ctr"/>
                      <a:r>
                        <a:rPr lang="en-US" altLang="zh-TW" sz="1800" dirty="0"/>
                        <a:t>600</a:t>
                      </a:r>
                      <a:endParaRPr lang="zh-TW" altLang="en-US" sz="1800" dirty="0"/>
                    </a:p>
                  </a:txBody>
                  <a:tcPr marL="82481" marR="82481" marT="41240" marB="41240"/>
                </a:tc>
                <a:tc>
                  <a:txBody>
                    <a:bodyPr/>
                    <a:lstStyle/>
                    <a:p>
                      <a:pPr algn="ctr"/>
                      <a:r>
                        <a:rPr lang="en-US" altLang="zh-TW" sz="1800" dirty="0"/>
                        <a:t>800</a:t>
                      </a:r>
                      <a:endParaRPr lang="zh-TW" altLang="en-US" sz="1800" dirty="0"/>
                    </a:p>
                  </a:txBody>
                  <a:tcPr marL="82481" marR="82481" marT="41240" marB="41240"/>
                </a:tc>
                <a:extLst>
                  <a:ext uri="{0D108BD9-81ED-4DB2-BD59-A6C34878D82A}">
                    <a16:rowId xmlns:a16="http://schemas.microsoft.com/office/drawing/2014/main" val="531203265"/>
                  </a:ext>
                </a:extLst>
              </a:tr>
            </a:tbl>
          </a:graphicData>
        </a:graphic>
      </p:graphicFrame>
      <p:sp>
        <p:nvSpPr>
          <p:cNvPr id="3" name="矩形 2"/>
          <p:cNvSpPr/>
          <p:nvPr/>
        </p:nvSpPr>
        <p:spPr>
          <a:xfrm>
            <a:off x="553138" y="223342"/>
            <a:ext cx="9417514" cy="523220"/>
          </a:xfrm>
          <a:prstGeom prst="rect">
            <a:avLst/>
          </a:prstGeom>
        </p:spPr>
        <p:txBody>
          <a:bodyPr wrap="none">
            <a:spAutoFit/>
          </a:bodyPr>
          <a:lstStyle/>
          <a:p>
            <a:r>
              <a:rPr lang="en-US" altLang="zh-TW" sz="2800" dirty="0"/>
              <a:t>Figure 15.1   The Cash Flows of the Unlevered and Levered Firm</a:t>
            </a:r>
            <a:endParaRPr lang="zh-TW" altLang="en-US" sz="2800" dirty="0"/>
          </a:p>
        </p:txBody>
      </p:sp>
      <p:sp>
        <p:nvSpPr>
          <p:cNvPr id="6" name="矩形 5"/>
          <p:cNvSpPr/>
          <p:nvPr/>
        </p:nvSpPr>
        <p:spPr>
          <a:xfrm>
            <a:off x="3507129" y="1620456"/>
            <a:ext cx="5359079" cy="5903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873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MM Proposition I with Taxes</a:t>
            </a:r>
            <a:endParaRPr lang="zh-TW" altLang="en-US" dirty="0"/>
          </a:p>
        </p:txBody>
      </p:sp>
      <p:sp>
        <p:nvSpPr>
          <p:cNvPr id="3" name="內容版面配置區 2"/>
          <p:cNvSpPr>
            <a:spLocks noGrp="1"/>
          </p:cNvSpPr>
          <p:nvPr>
            <p:ph idx="1"/>
          </p:nvPr>
        </p:nvSpPr>
        <p:spPr>
          <a:xfrm>
            <a:off x="838200" y="1825625"/>
            <a:ext cx="10515600" cy="1638011"/>
          </a:xfrm>
        </p:spPr>
        <p:txBody>
          <a:bodyPr>
            <a:normAutofit/>
          </a:bodyPr>
          <a:lstStyle/>
          <a:p>
            <a:pPr algn="just">
              <a:lnSpc>
                <a:spcPct val="170000"/>
              </a:lnSpc>
            </a:pPr>
            <a:r>
              <a:rPr lang="en-US" altLang="zh-TW" sz="2800" dirty="0"/>
              <a:t>The total value of the levered firm exceeds the of the firm without leverage due to the present value of the tax savings from debt:</a:t>
            </a:r>
            <a:endParaRPr lang="zh-TW" altLang="zh-TW" sz="2800" dirty="0"/>
          </a:p>
          <a:p>
            <a:pPr algn="just">
              <a:lnSpc>
                <a:spcPct val="170000"/>
              </a:lnSpc>
            </a:pPr>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3187858" y="3822255"/>
                <a:ext cx="6089706"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TW" altLang="en-US" sz="2800" i="1" smtClean="0">
                              <a:latin typeface="Cambria Math" panose="02040503050406030204" pitchFamily="18" charset="0"/>
                            </a:rPr>
                          </m:ctrlPr>
                        </m:dPr>
                        <m:e>
                          <m:sSup>
                            <m:sSupPr>
                              <m:ctrlPr>
                                <a:rPr lang="zh-TW" altLang="en-US" sz="2800" i="1">
                                  <a:latin typeface="Cambria Math" panose="02040503050406030204" pitchFamily="18" charset="0"/>
                                </a:rPr>
                              </m:ctrlPr>
                            </m:sSupPr>
                            <m:e>
                              <m:r>
                                <m:rPr>
                                  <m:sty m:val="p"/>
                                </m:rPr>
                                <a:rPr lang="zh-TW" altLang="en-US" sz="2800">
                                  <a:latin typeface="Cambria Math" panose="02040503050406030204" pitchFamily="18" charset="0"/>
                                </a:rPr>
                                <m:t>V</m:t>
                              </m:r>
                            </m:e>
                            <m:sup>
                              <m:r>
                                <m:rPr>
                                  <m:sty m:val="p"/>
                                </m:rPr>
                                <a:rPr lang="zh-TW" altLang="en-US" sz="2800" i="0">
                                  <a:latin typeface="Cambria Math" panose="02040503050406030204" pitchFamily="18" charset="0"/>
                                </a:rPr>
                                <m:t>L</m:t>
                              </m:r>
                            </m:sup>
                          </m:sSup>
                          <m:r>
                            <a:rPr lang="zh-TW" altLang="en-US" sz="2800" i="0">
                              <a:latin typeface="Cambria Math" panose="02040503050406030204" pitchFamily="18" charset="0"/>
                            </a:rPr>
                            <m:t>=</m:t>
                          </m:r>
                          <m:sSup>
                            <m:sSupPr>
                              <m:ctrlPr>
                                <a:rPr lang="zh-TW" altLang="en-US" sz="2800" i="1">
                                  <a:latin typeface="Cambria Math" panose="02040503050406030204" pitchFamily="18" charset="0"/>
                                </a:rPr>
                              </m:ctrlPr>
                            </m:sSupPr>
                            <m:e>
                              <m:r>
                                <m:rPr>
                                  <m:sty m:val="p"/>
                                </m:rPr>
                                <a:rPr lang="zh-TW" altLang="en-US" sz="2800" i="0">
                                  <a:latin typeface="Cambria Math" panose="02040503050406030204" pitchFamily="18" charset="0"/>
                                </a:rPr>
                                <m:t>V</m:t>
                              </m:r>
                            </m:e>
                            <m:sup>
                              <m:r>
                                <m:rPr>
                                  <m:sty m:val="p"/>
                                </m:rPr>
                                <a:rPr lang="zh-TW" altLang="en-US" sz="2800" i="0">
                                  <a:latin typeface="Cambria Math" panose="02040503050406030204" pitchFamily="18" charset="0"/>
                                </a:rPr>
                                <m:t>U</m:t>
                              </m:r>
                            </m:sup>
                          </m:sSup>
                          <m:r>
                            <a:rPr lang="zh-TW" altLang="en-US" sz="2800" i="0">
                              <a:latin typeface="Cambria Math" panose="02040503050406030204" pitchFamily="18" charset="0"/>
                            </a:rPr>
                            <m:t>+</m:t>
                          </m:r>
                          <m:r>
                            <a:rPr lang="zh-TW" altLang="en-US" sz="2800" i="1">
                              <a:latin typeface="Cambria Math" panose="02040503050406030204" pitchFamily="18" charset="0"/>
                            </a:rPr>
                            <m:t>𝑃𝑉</m:t>
                          </m:r>
                          <m:r>
                            <a:rPr lang="zh-TW" altLang="en-US" sz="2800" i="0">
                              <a:latin typeface="Cambria Math" panose="02040503050406030204" pitchFamily="18" charset="0"/>
                            </a:rPr>
                            <m:t>(</m:t>
                          </m:r>
                          <m:r>
                            <a:rPr lang="zh-TW" altLang="en-US" sz="2800" i="1">
                              <a:latin typeface="Cambria Math" panose="02040503050406030204" pitchFamily="18" charset="0"/>
                            </a:rPr>
                            <m:t>𝐼𝑛𝑡𝑒𝑟𝑒𝑠𝑡</m:t>
                          </m:r>
                          <m:r>
                            <a:rPr lang="zh-TW" altLang="en-US" sz="2800" i="0">
                              <a:latin typeface="Cambria Math" panose="02040503050406030204" pitchFamily="18" charset="0"/>
                            </a:rPr>
                            <m:t> </m:t>
                          </m:r>
                          <m:r>
                            <a:rPr lang="zh-TW" altLang="en-US" sz="2800" i="1">
                              <a:latin typeface="Cambria Math" panose="02040503050406030204" pitchFamily="18" charset="0"/>
                            </a:rPr>
                            <m:t>𝑇𝑎𝑥</m:t>
                          </m:r>
                          <m:r>
                            <a:rPr lang="zh-TW" altLang="en-US" sz="2800" i="0">
                              <a:latin typeface="Cambria Math" panose="02040503050406030204" pitchFamily="18" charset="0"/>
                            </a:rPr>
                            <m:t> </m:t>
                          </m:r>
                          <m:r>
                            <a:rPr lang="zh-TW" altLang="en-US" sz="2800" i="1">
                              <a:latin typeface="Cambria Math" panose="02040503050406030204" pitchFamily="18" charset="0"/>
                            </a:rPr>
                            <m:t>𝑆h𝑖𝑒𝑙𝑑</m:t>
                          </m:r>
                        </m:e>
                      </m:d>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187858" y="3822255"/>
                <a:ext cx="6089706" cy="578685"/>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058399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Pizza and Taxes</a:t>
            </a:r>
            <a:endParaRPr lang="zh-TW" altLang="en-US" dirty="0"/>
          </a:p>
        </p:txBody>
      </p:sp>
      <p:sp>
        <p:nvSpPr>
          <p:cNvPr id="3" name="內容版面配置區 2"/>
          <p:cNvSpPr>
            <a:spLocks noGrp="1"/>
          </p:cNvSpPr>
          <p:nvPr>
            <p:ph idx="1"/>
          </p:nvPr>
        </p:nvSpPr>
        <p:spPr/>
        <p:txBody>
          <a:bodyPr>
            <a:normAutofit fontScale="85000" lnSpcReduction="20000"/>
          </a:bodyPr>
          <a:lstStyle/>
          <a:p>
            <a:pPr marL="0" indent="266700">
              <a:lnSpc>
                <a:spcPct val="160000"/>
              </a:lnSpc>
              <a:buNone/>
            </a:pPr>
            <a:r>
              <a:rPr lang="en-US" altLang="zh-TW" dirty="0"/>
              <a:t>Pizza and Taxes In Chapter 14, we mentioned the pizza analogy that Merton Miller once used to describe the MM Propositions with perfect capital markets: No matter how you slice it, you still have the same amount of pizza. We can extend this analogy to the setting with taxes, but the story is a bit different. In this case, every time equity holders get a slice of pizza, Uncle Sam gets a slice as a tax payment.</a:t>
            </a:r>
          </a:p>
          <a:p>
            <a:pPr marL="0" indent="173038">
              <a:lnSpc>
                <a:spcPct val="160000"/>
              </a:lnSpc>
              <a:buNone/>
            </a:pPr>
            <a:r>
              <a:rPr lang="en-US" altLang="zh-TW" dirty="0"/>
              <a:t>But when debt holders get a slice, there is no tax. Thus, by allocating more slices to debt holders rather than to equity holders, more pizza will be available to investors. While the total amount of pizza does not change, there is more pizza left| over for investors to consume because less pizza is consumed by Uncle Sam in taxes.</a:t>
            </a:r>
            <a:endParaRPr lang="zh-TW" altLang="en-US" dirty="0"/>
          </a:p>
        </p:txBody>
      </p:sp>
    </p:spTree>
    <p:extLst>
      <p:ext uri="{BB962C8B-B14F-4D97-AF65-F5344CB8AC3E}">
        <p14:creationId xmlns:p14="http://schemas.microsoft.com/office/powerpoint/2010/main" val="29575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p:cNvPicPr>
          <p:nvPr>
            <p:ph idx="1"/>
          </p:nvPr>
        </p:nvPicPr>
        <p:blipFill rotWithShape="1">
          <a:blip r:embed="rId2">
            <a:extLst>
              <a:ext uri="{28A0092B-C50C-407E-A947-70E740481C1C}">
                <a14:useLocalDpi xmlns:a14="http://schemas.microsoft.com/office/drawing/2010/main" val="0"/>
              </a:ext>
            </a:extLst>
          </a:blip>
          <a:srcRect b="74777"/>
          <a:stretch/>
        </p:blipFill>
        <p:spPr bwMode="auto">
          <a:xfrm>
            <a:off x="699246" y="2103669"/>
            <a:ext cx="11422109" cy="3096520"/>
          </a:xfrm>
          <a:prstGeom prst="rect">
            <a:avLst/>
          </a:prstGeom>
          <a:ln>
            <a:noFill/>
          </a:ln>
          <a:extLst>
            <a:ext uri="{53640926-AAD7-44D8-BBD7-CCE9431645EC}">
              <a14:shadowObscured xmlns:a14="http://schemas.microsoft.com/office/drawing/2010/main"/>
            </a:ext>
          </a:extLst>
        </p:spPr>
      </p:pic>
      <p:sp>
        <p:nvSpPr>
          <p:cNvPr id="3" name="矩形 2"/>
          <p:cNvSpPr/>
          <p:nvPr/>
        </p:nvSpPr>
        <p:spPr>
          <a:xfrm>
            <a:off x="902399" y="691603"/>
            <a:ext cx="3541803" cy="523220"/>
          </a:xfrm>
          <a:prstGeom prst="rect">
            <a:avLst/>
          </a:prstGeom>
        </p:spPr>
        <p:txBody>
          <a:bodyPr wrap="none">
            <a:spAutoFit/>
          </a:bodyPr>
          <a:lstStyle/>
          <a:p>
            <a:r>
              <a:rPr lang="en-US" altLang="zh-TW" sz="2800" dirty="0"/>
              <a:t>Textbook Example 15.2</a:t>
            </a:r>
            <a:endParaRPr lang="zh-TW" altLang="en-US" sz="2800" dirty="0"/>
          </a:p>
        </p:txBody>
      </p:sp>
    </p:spTree>
    <p:extLst>
      <p:ext uri="{BB962C8B-B14F-4D97-AF65-F5344CB8AC3E}">
        <p14:creationId xmlns:p14="http://schemas.microsoft.com/office/powerpoint/2010/main" val="1933687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內容版面配置區 3"/>
          <p:cNvPicPr>
            <a:picLocks noGrp="1"/>
          </p:cNvPicPr>
          <p:nvPr>
            <p:ph idx="1"/>
          </p:nvPr>
        </p:nvPicPr>
        <p:blipFill rotWithShape="1">
          <a:blip r:embed="rId2">
            <a:extLst>
              <a:ext uri="{28A0092B-C50C-407E-A947-70E740481C1C}">
                <a14:useLocalDpi xmlns:a14="http://schemas.microsoft.com/office/drawing/2010/main" val="0"/>
              </a:ext>
            </a:extLst>
          </a:blip>
          <a:srcRect b="74777"/>
          <a:stretch/>
        </p:blipFill>
        <p:spPr bwMode="auto">
          <a:xfrm>
            <a:off x="1342998" y="1133845"/>
            <a:ext cx="9421091" cy="2406711"/>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2" name="文字方塊 11"/>
              <p:cNvSpPr txBox="1"/>
              <p:nvPr/>
            </p:nvSpPr>
            <p:spPr>
              <a:xfrm>
                <a:off x="1147789" y="4017908"/>
                <a:ext cx="73785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𝐼𝑛𝑡𝑒𝑟𝑒𝑠𝑡</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𝑠h𝑖𝑒𝑙𝑑</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$100 </m:t>
                      </m:r>
                      <m:r>
                        <a:rPr lang="en-US" altLang="zh-TW" sz="2400" b="0" i="1" smtClean="0">
                          <a:latin typeface="Cambria Math" panose="02040503050406030204" pitchFamily="18" charset="0"/>
                          <a:ea typeface="Cambria Math" panose="02040503050406030204" pitchFamily="18" charset="0"/>
                        </a:rPr>
                        <m:t>𝑚𝑖𝑙𝑙𝑖𝑜𝑛</m:t>
                      </m:r>
                      <m:r>
                        <a:rPr lang="en-US" altLang="zh-TW" sz="2400" b="0" i="1" smtClean="0">
                          <a:latin typeface="Cambria Math" panose="02040503050406030204" pitchFamily="18" charset="0"/>
                          <a:ea typeface="Cambria Math" panose="02040503050406030204" pitchFamily="18" charset="0"/>
                        </a:rPr>
                        <m:t> ×  35% =$35</m:t>
                      </m:r>
                      <m:r>
                        <a:rPr lang="en-US" altLang="zh-TW" sz="2400" b="0" i="1" smtClean="0">
                          <a:latin typeface="Cambria Math" panose="02040503050406030204" pitchFamily="18" charset="0"/>
                          <a:ea typeface="Cambria Math" panose="02040503050406030204" pitchFamily="18" charset="0"/>
                        </a:rPr>
                        <m:t>𝑚𝑖𝑙𝑙𝑖𝑜𝑛</m:t>
                      </m:r>
                    </m:oMath>
                  </m:oMathPara>
                </a14:m>
                <a:endParaRPr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1147789" y="4017908"/>
                <a:ext cx="7378558" cy="369332"/>
              </a:xfrm>
              <a:prstGeom prst="rect">
                <a:avLst/>
              </a:prstGeom>
              <a:blipFill rotWithShape="1">
                <a:blip r:embed="rId3"/>
                <a:stretch>
                  <a:fillRect l="-495" r="-826" b="-19672"/>
                </a:stretch>
              </a:blipFill>
            </p:spPr>
            <p:txBody>
              <a:bodyPr/>
              <a:lstStyle/>
              <a:p>
                <a:r>
                  <a:rPr lang="zh-TW" altLang="en-US">
                    <a:noFill/>
                  </a:rPr>
                  <a:t> </a:t>
                </a:r>
              </a:p>
            </p:txBody>
          </p:sp>
        </mc:Fallback>
      </mc:AlternateContent>
      <p:sp>
        <p:nvSpPr>
          <p:cNvPr id="13" name="文字方塊 12"/>
          <p:cNvSpPr txBox="1"/>
          <p:nvPr/>
        </p:nvSpPr>
        <p:spPr>
          <a:xfrm>
            <a:off x="3504902" y="3680808"/>
            <a:ext cx="1871923" cy="369332"/>
          </a:xfrm>
          <a:prstGeom prst="rect">
            <a:avLst/>
          </a:prstGeom>
          <a:noFill/>
        </p:spPr>
        <p:txBody>
          <a:bodyPr wrap="none" rtlCol="0">
            <a:spAutoFit/>
          </a:bodyPr>
          <a:lstStyle/>
          <a:p>
            <a:r>
              <a:rPr lang="en-US" altLang="zh-TW" dirty="0"/>
              <a:t>Interest Payments</a:t>
            </a:r>
            <a:endParaRPr lang="zh-TW" altLang="en-US" dirty="0"/>
          </a:p>
        </p:txBody>
      </p:sp>
      <p:sp>
        <p:nvSpPr>
          <p:cNvPr id="14" name="文字方塊 13"/>
          <p:cNvSpPr txBox="1"/>
          <p:nvPr/>
        </p:nvSpPr>
        <p:spPr>
          <a:xfrm>
            <a:off x="5674776" y="3664692"/>
            <a:ext cx="963021" cy="369332"/>
          </a:xfrm>
          <a:prstGeom prst="rect">
            <a:avLst/>
          </a:prstGeom>
          <a:noFill/>
        </p:spPr>
        <p:txBody>
          <a:bodyPr wrap="none" rtlCol="0">
            <a:spAutoFit/>
          </a:bodyPr>
          <a:lstStyle/>
          <a:p>
            <a:r>
              <a:rPr lang="en-US" altLang="zh-TW" dirty="0"/>
              <a:t>Tax Rate</a:t>
            </a:r>
            <a:endParaRPr lang="zh-TW" altLang="en-US" dirty="0"/>
          </a:p>
        </p:txBody>
      </p:sp>
      <mc:AlternateContent xmlns:mc="http://schemas.openxmlformats.org/markup-compatibility/2006" xmlns:a14="http://schemas.microsoft.com/office/drawing/2010/main">
        <mc:Choice Requires="a14">
          <p:sp>
            <p:nvSpPr>
              <p:cNvPr id="15" name="文字方塊 14"/>
              <p:cNvSpPr txBox="1"/>
              <p:nvPr/>
            </p:nvSpPr>
            <p:spPr>
              <a:xfrm>
                <a:off x="1225720" y="4678007"/>
                <a:ext cx="7756419" cy="597215"/>
              </a:xfrm>
              <a:prstGeom prst="rect">
                <a:avLst/>
              </a:prstGeom>
              <a:noFill/>
            </p:spPr>
            <p:txBody>
              <a:bodyPr wrap="none" lIns="0" tIns="0" rIns="0" bIns="0" rtlCol="0">
                <a:spAutoFit/>
              </a:bodyPr>
              <a:lstStyle/>
              <a:p>
                <a14:m>
                  <m:oMath xmlns:m="http://schemas.openxmlformats.org/officeDocument/2006/math">
                    <m:r>
                      <a:rPr lang="en-US" altLang="zh-TW" sz="2400" b="0" i="1" smtClean="0">
                        <a:latin typeface="Cambria Math" panose="02040503050406030204" pitchFamily="18" charset="0"/>
                      </a:rPr>
                      <m:t>𝑃𝑉</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𝐼𝑛𝑡𝑒𝑟𝑒𝑠𝑡</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𝑠h𝑖𝑒𝑙𝑑</m:t>
                        </m:r>
                      </m:e>
                    </m:d>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𝐴</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sSup>
                          <m:sSupPr>
                            <m:ctrlPr>
                              <a:rPr lang="en-US" altLang="zh-TW" sz="2400" b="0" i="1" smtClean="0">
                                <a:latin typeface="Cambria Math" panose="02040503050406030204" pitchFamily="18" charset="0"/>
                                <a:ea typeface="Cambria Math" panose="02040503050406030204" pitchFamily="18" charset="0"/>
                              </a:rPr>
                            </m:ctrlPr>
                          </m:sSupPr>
                          <m:e>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𝑖</m:t>
                                </m:r>
                              </m:e>
                            </m:d>
                          </m:e>
                          <m:sup>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𝑛</m:t>
                            </m:r>
                          </m:sup>
                        </m:sSup>
                      </m:num>
                      <m:den>
                        <m:r>
                          <a:rPr lang="en-US" altLang="zh-TW" sz="2400" b="0" i="1" smtClean="0">
                            <a:latin typeface="Cambria Math" panose="02040503050406030204" pitchFamily="18" charset="0"/>
                            <a:ea typeface="Cambria Math" panose="02040503050406030204" pitchFamily="18" charset="0"/>
                          </a:rPr>
                          <m:t>𝑖</m:t>
                        </m:r>
                      </m:den>
                    </m:f>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𝐴</m:t>
                    </m:r>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𝑖</m:t>
                        </m:r>
                      </m:den>
                    </m:f>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1−</m:t>
                            </m:r>
                            <m:sSup>
                              <m:sSupPr>
                                <m:ctrlPr>
                                  <a:rPr lang="en-US" altLang="zh-TW" sz="2400" b="0" i="1" smtClean="0">
                                    <a:latin typeface="Cambria Math" panose="02040503050406030204" pitchFamily="18" charset="0"/>
                                    <a:ea typeface="Cambria Math" panose="02040503050406030204" pitchFamily="18" charset="0"/>
                                  </a:rPr>
                                </m:ctrlPr>
                              </m:sSupPr>
                              <m:e>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r>
                                      <a:rPr lang="en-US" altLang="zh-TW" sz="2400" b="0" i="1" smtClean="0">
                                        <a:latin typeface="Cambria Math" panose="02040503050406030204" pitchFamily="18" charset="0"/>
                                        <a:ea typeface="Cambria Math" panose="02040503050406030204" pitchFamily="18" charset="0"/>
                                      </a:rPr>
                                      <m:t>𝑖</m:t>
                                    </m:r>
                                  </m:e>
                                </m:d>
                              </m:e>
                              <m:sup>
                                <m:r>
                                  <a:rPr lang="en-US" altLang="zh-TW" sz="2400" b="0" i="1" smtClean="0">
                                    <a:latin typeface="Cambria Math" panose="02040503050406030204" pitchFamily="18" charset="0"/>
                                    <a:ea typeface="Cambria Math" panose="02040503050406030204" pitchFamily="18" charset="0"/>
                                  </a:rPr>
                                  <m:t>𝑛</m:t>
                                </m:r>
                              </m:sup>
                            </m:sSup>
                          </m:den>
                        </m:f>
                      </m:e>
                    </m:d>
                  </m:oMath>
                </a14:m>
                <a:r>
                  <a:rPr lang="en-US" altLang="zh-TW" sz="2400" dirty="0"/>
                  <a:t> </a:t>
                </a:r>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225720" y="4678007"/>
                <a:ext cx="7756419" cy="597215"/>
              </a:xfrm>
              <a:prstGeom prst="rect">
                <a:avLst/>
              </a:prstGeom>
              <a:blipFill rotWithShape="1">
                <a:blip r:embed="rId4"/>
                <a:stretch>
                  <a:fillRect/>
                </a:stretch>
              </a:blipFill>
            </p:spPr>
            <p:txBody>
              <a:bodyPr/>
              <a:lstStyle/>
              <a:p>
                <a:r>
                  <a:rPr lang="zh-TW" altLang="en-US">
                    <a:noFill/>
                  </a:rPr>
                  <a:t> </a:t>
                </a:r>
              </a:p>
            </p:txBody>
          </p:sp>
        </mc:Fallback>
      </mc:AlternateContent>
      <p:sp>
        <p:nvSpPr>
          <p:cNvPr id="16" name="矩形 15"/>
          <p:cNvSpPr/>
          <p:nvPr/>
        </p:nvSpPr>
        <p:spPr>
          <a:xfrm>
            <a:off x="1145299" y="371949"/>
            <a:ext cx="3541803" cy="523220"/>
          </a:xfrm>
          <a:prstGeom prst="rect">
            <a:avLst/>
          </a:prstGeom>
        </p:spPr>
        <p:txBody>
          <a:bodyPr wrap="none">
            <a:spAutoFit/>
          </a:bodyPr>
          <a:lstStyle/>
          <a:p>
            <a:r>
              <a:rPr lang="en-US" altLang="zh-TW" sz="2800" dirty="0"/>
              <a:t>Textbook Example 15.2</a:t>
            </a:r>
            <a:endParaRPr lang="zh-TW" altLang="en-US" sz="2800" dirty="0"/>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FAA729A-7C98-0446-8E33-121BD25EACA9}"/>
                  </a:ext>
                </a:extLst>
              </p:cNvPr>
              <p:cNvSpPr/>
              <p:nvPr/>
            </p:nvSpPr>
            <p:spPr>
              <a:xfrm>
                <a:off x="3856622" y="5382875"/>
                <a:ext cx="6392134" cy="6825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ea typeface="Cambria Math" panose="02040503050406030204" pitchFamily="18" charset="0"/>
                        </a:rPr>
                        <m:t>=$35 </m:t>
                      </m:r>
                      <m:r>
                        <a:rPr lang="en-US" altLang="zh-TW" sz="2000" i="1">
                          <a:latin typeface="Cambria Math" panose="02040503050406030204" pitchFamily="18" charset="0"/>
                          <a:ea typeface="Cambria Math" panose="02040503050406030204" pitchFamily="18" charset="0"/>
                        </a:rPr>
                        <m:t>𝑚𝑖𝑙𝑙𝑖𝑜𝑛</m:t>
                      </m:r>
                      <m:r>
                        <a:rPr lang="en-US" altLang="zh-TW" sz="2000" i="1">
                          <a:latin typeface="Cambria Math" panose="02040503050406030204" pitchFamily="18" charset="0"/>
                          <a:ea typeface="Cambria Math" panose="02040503050406030204" pitchFamily="18" charset="0"/>
                        </a:rPr>
                        <m:t> × </m:t>
                      </m:r>
                      <m:f>
                        <m:fPr>
                          <m:ctrlPr>
                            <a:rPr lang="en-US" altLang="zh-TW" sz="2000" i="1">
                              <a:latin typeface="Cambria Math" panose="02040503050406030204" pitchFamily="18" charset="0"/>
                              <a:ea typeface="Cambria Math" panose="02040503050406030204" pitchFamily="18" charset="0"/>
                            </a:rPr>
                          </m:ctrlPr>
                        </m:fPr>
                        <m:num>
                          <m:r>
                            <a:rPr lang="en-US" altLang="zh-TW" sz="2000" i="1">
                              <a:latin typeface="Cambria Math" panose="02040503050406030204" pitchFamily="18" charset="0"/>
                              <a:ea typeface="Cambria Math" panose="02040503050406030204" pitchFamily="18" charset="0"/>
                            </a:rPr>
                            <m:t>1</m:t>
                          </m:r>
                        </m:num>
                        <m:den>
                          <m:r>
                            <a:rPr lang="en-US" altLang="zh-TW" sz="2000" i="1">
                              <a:latin typeface="Cambria Math" panose="02040503050406030204" pitchFamily="18" charset="0"/>
                              <a:ea typeface="Cambria Math" panose="02040503050406030204" pitchFamily="18" charset="0"/>
                            </a:rPr>
                            <m:t>5%</m:t>
                          </m:r>
                        </m:den>
                      </m:f>
                      <m:r>
                        <a:rPr lang="en-US" altLang="zh-TW" sz="2000" i="1">
                          <a:latin typeface="Cambria Math" panose="02040503050406030204" pitchFamily="18" charset="0"/>
                          <a:ea typeface="Cambria Math" panose="02040503050406030204" pitchFamily="18" charset="0"/>
                        </a:rPr>
                        <m:t> × </m:t>
                      </m:r>
                      <m:d>
                        <m:dPr>
                          <m:ctrlPr>
                            <a:rPr lang="en-US"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Cambria Math" panose="02040503050406030204" pitchFamily="18" charset="0"/>
                            </a:rPr>
                            <m:t>1−</m:t>
                          </m:r>
                          <m:f>
                            <m:fPr>
                              <m:ctrlPr>
                                <a:rPr lang="en-US" altLang="zh-TW" sz="2000" i="1">
                                  <a:latin typeface="Cambria Math" panose="02040503050406030204" pitchFamily="18" charset="0"/>
                                  <a:ea typeface="Cambria Math" panose="02040503050406030204" pitchFamily="18" charset="0"/>
                                </a:rPr>
                              </m:ctrlPr>
                            </m:fPr>
                            <m:num>
                              <m:r>
                                <a:rPr lang="en-US" altLang="zh-TW" sz="2000" i="1">
                                  <a:latin typeface="Cambria Math" panose="02040503050406030204" pitchFamily="18" charset="0"/>
                                  <a:ea typeface="Cambria Math" panose="02040503050406030204" pitchFamily="18" charset="0"/>
                                </a:rPr>
                                <m:t>1</m:t>
                              </m:r>
                            </m:num>
                            <m:den>
                              <m:r>
                                <a:rPr lang="en-US" altLang="zh-TW" sz="2000" i="1">
                                  <a:latin typeface="Cambria Math" panose="02040503050406030204" pitchFamily="18" charset="0"/>
                                  <a:ea typeface="Cambria Math" panose="02040503050406030204" pitchFamily="18" charset="0"/>
                                </a:rPr>
                                <m:t>1−</m:t>
                              </m:r>
                              <m:sSup>
                                <m:sSupPr>
                                  <m:ctrlPr>
                                    <a:rPr lang="en-US" altLang="zh-TW" sz="2000" i="1">
                                      <a:latin typeface="Cambria Math" panose="02040503050406030204" pitchFamily="18" charset="0"/>
                                      <a:ea typeface="Cambria Math" panose="02040503050406030204" pitchFamily="18" charset="0"/>
                                    </a:rPr>
                                  </m:ctrlPr>
                                </m:sSupPr>
                                <m:e>
                                  <m:r>
                                    <a:rPr lang="en-US" altLang="zh-TW" sz="2000" i="1">
                                      <a:latin typeface="Cambria Math" panose="02040503050406030204" pitchFamily="18" charset="0"/>
                                      <a:ea typeface="Cambria Math" panose="02040503050406030204" pitchFamily="18" charset="0"/>
                                    </a:rPr>
                                    <m:t>1.05</m:t>
                                  </m:r>
                                </m:e>
                                <m:sup>
                                  <m:r>
                                    <a:rPr lang="en-US" altLang="zh-TW" sz="2000" i="1">
                                      <a:latin typeface="Cambria Math" panose="02040503050406030204" pitchFamily="18" charset="0"/>
                                      <a:ea typeface="Cambria Math" panose="02040503050406030204" pitchFamily="18" charset="0"/>
                                    </a:rPr>
                                    <m:t>10</m:t>
                                  </m:r>
                                </m:sup>
                              </m:sSup>
                            </m:den>
                          </m:f>
                        </m:e>
                      </m:d>
                      <m:r>
                        <a:rPr lang="en-US" altLang="zh-TW" sz="2000" i="1">
                          <a:latin typeface="Cambria Math" panose="02040503050406030204" pitchFamily="18" charset="0"/>
                          <a:ea typeface="Cambria Math" panose="02040503050406030204" pitchFamily="18" charset="0"/>
                        </a:rPr>
                        <m:t>=$270</m:t>
                      </m:r>
                      <m:r>
                        <a:rPr lang="en-US" altLang="zh-TW" sz="2000" i="1">
                          <a:latin typeface="Cambria Math" panose="02040503050406030204" pitchFamily="18" charset="0"/>
                          <a:ea typeface="Cambria Math" panose="02040503050406030204" pitchFamily="18" charset="0"/>
                        </a:rPr>
                        <m:t>𝑚𝑖𝑙𝑖𝑜𝑛</m:t>
                      </m:r>
                    </m:oMath>
                  </m:oMathPara>
                </a14:m>
                <a:endParaRPr lang="zh-TW" altLang="en-US" sz="2400" dirty="0"/>
              </a:p>
            </p:txBody>
          </p:sp>
        </mc:Choice>
        <mc:Fallback xmlns="">
          <p:sp>
            <p:nvSpPr>
              <p:cNvPr id="17" name="矩形 16">
                <a:extLst>
                  <a:ext uri="{FF2B5EF4-FFF2-40B4-BE49-F238E27FC236}">
                    <a16:creationId xmlns:a16="http://schemas.microsoft.com/office/drawing/2014/main" xmlns:a14="http://schemas.microsoft.com/office/drawing/2010/main" xmlns="" id="{EFAA729A-7C98-0446-8E33-121BD25EACA9}"/>
                  </a:ext>
                </a:extLst>
              </p:cNvPr>
              <p:cNvSpPr>
                <a:spLocks noRot="1" noChangeAspect="1" noMove="1" noResize="1" noEditPoints="1" noAdjustHandles="1" noChangeArrowheads="1" noChangeShapeType="1" noTextEdit="1"/>
              </p:cNvSpPr>
              <p:nvPr/>
            </p:nvSpPr>
            <p:spPr>
              <a:xfrm>
                <a:off x="3856622" y="5382875"/>
                <a:ext cx="6392134" cy="682559"/>
              </a:xfrm>
              <a:prstGeom prst="rect">
                <a:avLst/>
              </a:prstGeom>
              <a:blipFill rotWithShape="1">
                <a:blip r:embed="rId5"/>
                <a:stretch>
                  <a:fillRect b="-714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24580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1"/>
          <p:cNvSpPr>
            <a:spLocks noGrp="1"/>
          </p:cNvSpPr>
          <p:nvPr>
            <p:ph type="title"/>
          </p:nvPr>
        </p:nvSpPr>
        <p:spPr>
          <a:xfrm>
            <a:off x="838200" y="365125"/>
            <a:ext cx="10957560" cy="1325563"/>
          </a:xfrm>
        </p:spPr>
        <p:txBody>
          <a:bodyPr/>
          <a:lstStyle/>
          <a:p>
            <a:r>
              <a:rPr lang="en-US" altLang="zh-TW" dirty="0"/>
              <a:t>The Interest Tax Shield with Permanent Debt</a:t>
            </a:r>
            <a:endParaRPr lang="zh-TW" altLang="en-US" dirty="0"/>
          </a:p>
        </p:txBody>
      </p:sp>
      <p:sp>
        <p:nvSpPr>
          <p:cNvPr id="11" name="內容版面配置區 2"/>
          <p:cNvSpPr>
            <a:spLocks noGrp="1"/>
          </p:cNvSpPr>
          <p:nvPr>
            <p:ph idx="1"/>
          </p:nvPr>
        </p:nvSpPr>
        <p:spPr>
          <a:xfrm>
            <a:off x="969819" y="1491206"/>
            <a:ext cx="10758055" cy="3699771"/>
          </a:xfrm>
        </p:spPr>
        <p:txBody>
          <a:bodyPr>
            <a:normAutofit fontScale="92500" lnSpcReduction="10000"/>
          </a:bodyPr>
          <a:lstStyle/>
          <a:p>
            <a:pPr marL="0" indent="0" algn="just">
              <a:lnSpc>
                <a:spcPct val="150000"/>
              </a:lnSpc>
              <a:buNone/>
            </a:pPr>
            <a:r>
              <a:rPr lang="en-US" altLang="zh-TW" sz="2400" dirty="0"/>
              <a:t>Typically, the level of future interest payments varies due to </a:t>
            </a:r>
            <a:r>
              <a:rPr lang="zh-TW" altLang="en-US" sz="2400" dirty="0"/>
              <a:t>：</a:t>
            </a:r>
            <a:endParaRPr lang="en-US" altLang="zh-TW" sz="2400" dirty="0"/>
          </a:p>
          <a:p>
            <a:pPr algn="just">
              <a:lnSpc>
                <a:spcPct val="150000"/>
              </a:lnSpc>
            </a:pPr>
            <a:r>
              <a:rPr lang="en-US" altLang="zh-TW" sz="2400" dirty="0"/>
              <a:t>Changes the firm makes in the amount of debt outstanding</a:t>
            </a:r>
          </a:p>
          <a:p>
            <a:pPr algn="just">
              <a:lnSpc>
                <a:spcPct val="150000"/>
              </a:lnSpc>
            </a:pPr>
            <a:r>
              <a:rPr lang="en-US" altLang="zh-TW" sz="2400" dirty="0"/>
              <a:t>Changes in the interest rate on that debt</a:t>
            </a:r>
          </a:p>
          <a:p>
            <a:pPr algn="just">
              <a:lnSpc>
                <a:spcPct val="150000"/>
              </a:lnSpc>
            </a:pPr>
            <a:r>
              <a:rPr lang="en-US" altLang="zh-TW" sz="2400" dirty="0"/>
              <a:t>The risk that the firm may default and fail to make an interest payments</a:t>
            </a:r>
          </a:p>
          <a:p>
            <a:pPr algn="just">
              <a:lnSpc>
                <a:spcPct val="150000"/>
              </a:lnSpc>
            </a:pPr>
            <a:r>
              <a:rPr lang="en-US" altLang="zh-TW" sz="2400" dirty="0"/>
              <a:t>The firm's marginal tax rate may fluctuate due to changes in the tax code and changes in the firm's income bracket</a:t>
            </a:r>
          </a:p>
          <a:p>
            <a:pPr marL="0" indent="0" algn="just">
              <a:lnSpc>
                <a:spcPct val="150000"/>
              </a:lnSpc>
              <a:buNone/>
            </a:pPr>
            <a:endParaRPr lang="zh-TW" altLang="en-US" dirty="0"/>
          </a:p>
        </p:txBody>
      </p:sp>
      <p:sp>
        <p:nvSpPr>
          <p:cNvPr id="12" name="向右箭號 11"/>
          <p:cNvSpPr/>
          <p:nvPr/>
        </p:nvSpPr>
        <p:spPr>
          <a:xfrm>
            <a:off x="969819" y="5190977"/>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593273" y="5233480"/>
            <a:ext cx="8589818" cy="830997"/>
          </a:xfrm>
          <a:prstGeom prst="rect">
            <a:avLst/>
          </a:prstGeom>
        </p:spPr>
        <p:txBody>
          <a:bodyPr wrap="square">
            <a:spAutoFit/>
          </a:bodyPr>
          <a:lstStyle/>
          <a:p>
            <a:r>
              <a:rPr lang="en-US" altLang="zh-TW" sz="2400" dirty="0">
                <a:latin typeface="Calibri" panose="020F0502020204030204" pitchFamily="34" charset="0"/>
                <a:cs typeface="Times New Roman" panose="02020603050405020304" pitchFamily="18" charset="0"/>
              </a:rPr>
              <a:t>Let's consider the special case in which the firm issues debt and plans to keep the dollar amount of debt constant forever.</a:t>
            </a:r>
            <a:endParaRPr lang="zh-TW" altLang="en-US" sz="2400" dirty="0"/>
          </a:p>
        </p:txBody>
      </p:sp>
    </p:spTree>
    <p:extLst>
      <p:ext uri="{BB962C8B-B14F-4D97-AF65-F5344CB8AC3E}">
        <p14:creationId xmlns:p14="http://schemas.microsoft.com/office/powerpoint/2010/main" val="301374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557934"/>
            <a:ext cx="10515600" cy="2871066"/>
          </a:xfrm>
        </p:spPr>
        <p:txBody>
          <a:bodyPr>
            <a:normAutofit/>
          </a:bodyPr>
          <a:lstStyle/>
          <a:p>
            <a:pPr marL="514350" indent="-514350" algn="just">
              <a:lnSpc>
                <a:spcPct val="150000"/>
              </a:lnSpc>
              <a:buFont typeface="+mj-lt"/>
              <a:buAutoNum type="arabicPeriod"/>
            </a:pPr>
            <a:r>
              <a:rPr lang="en-US" altLang="zh-TW" sz="2400" dirty="0"/>
              <a:t>For example, the firm might issue a perpetual </a:t>
            </a:r>
            <a:r>
              <a:rPr lang="en-US" altLang="zh-TW" sz="2400" dirty="0" err="1"/>
              <a:t>consol</a:t>
            </a:r>
            <a:r>
              <a:rPr lang="en-US" altLang="zh-TW" sz="2400" dirty="0"/>
              <a:t> bond, making only interest payments but never repaying the principal. </a:t>
            </a:r>
          </a:p>
          <a:p>
            <a:pPr marL="514350" indent="-514350">
              <a:lnSpc>
                <a:spcPct val="150000"/>
              </a:lnSpc>
              <a:buFont typeface="+mj-lt"/>
              <a:buAutoNum type="arabicPeriod"/>
            </a:pPr>
            <a:r>
              <a:rPr lang="en-US" altLang="zh-TW" sz="2400" dirty="0"/>
              <a:t>More realistically, suppose the firm issues short-term debt, such as a five-year coupon.</a:t>
            </a:r>
          </a:p>
        </p:txBody>
      </p:sp>
      <p:sp>
        <p:nvSpPr>
          <p:cNvPr id="4" name="矩形 3"/>
          <p:cNvSpPr/>
          <p:nvPr/>
        </p:nvSpPr>
        <p:spPr>
          <a:xfrm>
            <a:off x="1080654" y="3022753"/>
            <a:ext cx="9982200" cy="2677656"/>
          </a:xfrm>
          <a:prstGeom prst="rect">
            <a:avLst/>
          </a:prstGeom>
        </p:spPr>
        <p:txBody>
          <a:bodyPr wrap="square">
            <a:spAutoFit/>
          </a:bodyPr>
          <a:lstStyle/>
          <a:p>
            <a:pPr algn="just">
              <a:lnSpc>
                <a:spcPct val="150000"/>
              </a:lnSpc>
            </a:pPr>
            <a:r>
              <a:rPr lang="en-US" altLang="zh-TW" sz="2800" dirty="0"/>
              <a:t>When the principal is due , the firm raises the money needed to pay it by issuing new debt. </a:t>
            </a:r>
          </a:p>
          <a:p>
            <a:pPr algn="just">
              <a:lnSpc>
                <a:spcPct val="150000"/>
              </a:lnSpc>
            </a:pPr>
            <a:r>
              <a:rPr lang="en-US" altLang="zh-TW" sz="2800" dirty="0"/>
              <a:t>the firm never pays off the principal but simply refinances it whenever it comes due</a:t>
            </a:r>
            <a:endParaRPr lang="zh-TW" altLang="en-US" sz="2800" dirty="0"/>
          </a:p>
        </p:txBody>
      </p:sp>
      <p:sp>
        <p:nvSpPr>
          <p:cNvPr id="5" name="向右箭號 4"/>
          <p:cNvSpPr/>
          <p:nvPr/>
        </p:nvSpPr>
        <p:spPr>
          <a:xfrm>
            <a:off x="1081771" y="5729191"/>
            <a:ext cx="457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638299" y="5729191"/>
            <a:ext cx="5104282" cy="523220"/>
          </a:xfrm>
          <a:prstGeom prst="rect">
            <a:avLst/>
          </a:prstGeom>
        </p:spPr>
        <p:txBody>
          <a:bodyPr wrap="none">
            <a:spAutoFit/>
          </a:bodyPr>
          <a:lstStyle/>
          <a:p>
            <a:r>
              <a:rPr lang="zh-TW" altLang="en-US" sz="2800" dirty="0"/>
              <a:t>the debt is effectively permanent.</a:t>
            </a:r>
          </a:p>
        </p:txBody>
      </p:sp>
    </p:spTree>
    <p:extLst>
      <p:ext uri="{BB962C8B-B14F-4D97-AF65-F5344CB8AC3E}">
        <p14:creationId xmlns:p14="http://schemas.microsoft.com/office/powerpoint/2010/main" val="140064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00940" y="661843"/>
                <a:ext cx="10796893" cy="2829502"/>
              </a:xfrm>
            </p:spPr>
            <p:txBody>
              <a:bodyPr>
                <a:normAutofit/>
              </a:bodyPr>
              <a:lstStyle/>
              <a:p>
                <a:pPr algn="just">
                  <a:lnSpc>
                    <a:spcPct val="150000"/>
                  </a:lnSpc>
                </a:pPr>
                <a:r>
                  <a:rPr lang="en-US" altLang="zh-TW" sz="2800" dirty="0"/>
                  <a:t>Suppose a firm borrows debt </a:t>
                </a:r>
                <a14:m>
                  <m:oMath xmlns:m="http://schemas.openxmlformats.org/officeDocument/2006/math">
                    <m:r>
                      <m:rPr>
                        <m:sty m:val="p"/>
                      </m:rPr>
                      <a:rPr lang="en-US" altLang="zh-TW" sz="2800">
                        <a:latin typeface="Cambria Math" panose="02040503050406030204" pitchFamily="18" charset="0"/>
                      </a:rPr>
                      <m:t>D</m:t>
                    </m:r>
                    <m:r>
                      <a:rPr lang="en-US" altLang="zh-TW" sz="2800">
                        <a:latin typeface="Cambria Math" panose="02040503050406030204" pitchFamily="18" charset="0"/>
                      </a:rPr>
                      <m:t> </m:t>
                    </m:r>
                  </m:oMath>
                </a14:m>
                <a:r>
                  <a:rPr lang="en-US" altLang="zh-TW" sz="2800" dirty="0"/>
                  <a:t>and keeps the debt permanently. If the firm’s marginal tax rate is </a:t>
                </a:r>
                <a14:m>
                  <m:oMath xmlns:m="http://schemas.openxmlformats.org/officeDocument/2006/math">
                    <m:sSub>
                      <m:sSubPr>
                        <m:ctrlPr>
                          <a:rPr lang="zh-TW" altLang="zh-TW" sz="2800" i="1">
                            <a:latin typeface="Cambria Math" panose="02040503050406030204" pitchFamily="18" charset="0"/>
                          </a:rPr>
                        </m:ctrlPr>
                      </m:sSubPr>
                      <m:e>
                        <m:r>
                          <a:rPr lang="en-US" altLang="zh-TW" sz="2800" i="1">
                            <a:latin typeface="Cambria Math" panose="02040503050406030204" pitchFamily="18" charset="0"/>
                          </a:rPr>
                          <m:t>𝜏</m:t>
                        </m:r>
                      </m:e>
                      <m:sub>
                        <m:r>
                          <a:rPr lang="en-US" altLang="zh-TW" sz="2800" i="1">
                            <a:latin typeface="Cambria Math" panose="02040503050406030204" pitchFamily="18" charset="0"/>
                          </a:rPr>
                          <m:t>𝑐</m:t>
                        </m:r>
                      </m:sub>
                    </m:sSub>
                  </m:oMath>
                </a14:m>
                <a:r>
                  <a:rPr lang="en-US" altLang="zh-TW" sz="2800" dirty="0"/>
                  <a:t> , and if the debt is riskless with a risk-free interest rate </a:t>
                </a:r>
                <a14:m>
                  <m:oMath xmlns:m="http://schemas.openxmlformats.org/officeDocument/2006/math">
                    <m:sSub>
                      <m:sSubPr>
                        <m:ctrlPr>
                          <a:rPr lang="zh-TW"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𝑓</m:t>
                        </m:r>
                      </m:sub>
                    </m:sSub>
                  </m:oMath>
                </a14:m>
                <a:r>
                  <a:rPr lang="en-US" altLang="zh-TW" sz="2800" dirty="0"/>
                  <a:t>, then the interest tax shield each year is </a:t>
                </a:r>
                <a14:m>
                  <m:oMath xmlns:m="http://schemas.openxmlformats.org/officeDocument/2006/math">
                    <m:sSub>
                      <m:sSubPr>
                        <m:ctrlPr>
                          <a:rPr lang="zh-TW" altLang="zh-TW" sz="2800" i="1">
                            <a:latin typeface="Cambria Math" panose="02040503050406030204" pitchFamily="18" charset="0"/>
                          </a:rPr>
                        </m:ctrlPr>
                      </m:sSubPr>
                      <m:e>
                        <m:r>
                          <a:rPr lang="en-US" altLang="zh-TW" sz="2800" i="1">
                            <a:latin typeface="Cambria Math" panose="02040503050406030204" pitchFamily="18" charset="0"/>
                          </a:rPr>
                          <m:t>𝜏</m:t>
                        </m:r>
                      </m:e>
                      <m:sub>
                        <m:r>
                          <a:rPr lang="en-US" altLang="zh-TW" sz="2800" i="1">
                            <a:latin typeface="Cambria Math" panose="02040503050406030204" pitchFamily="18" charset="0"/>
                          </a:rPr>
                          <m:t>𝑐</m:t>
                        </m:r>
                      </m:sub>
                    </m:sSub>
                    <m:r>
                      <a:rPr lang="en-US" altLang="zh-TW" sz="2800" i="1">
                        <a:latin typeface="Cambria Math" panose="02040503050406030204" pitchFamily="18" charset="0"/>
                      </a:rPr>
                      <m:t>×</m:t>
                    </m:r>
                    <m:sSub>
                      <m:sSubPr>
                        <m:ctrlPr>
                          <a:rPr lang="zh-TW" altLang="zh-TW" sz="2800" i="1">
                            <a:latin typeface="Cambria Math" panose="02040503050406030204" pitchFamily="18" charset="0"/>
                          </a:rPr>
                        </m:ctrlPr>
                      </m:sSubPr>
                      <m:e>
                        <m:r>
                          <a:rPr lang="en-US" altLang="zh-TW" sz="2800" i="1">
                            <a:latin typeface="Cambria Math" panose="02040503050406030204" pitchFamily="18" charset="0"/>
                          </a:rPr>
                          <m:t>𝑟</m:t>
                        </m:r>
                      </m:e>
                      <m:sub>
                        <m:r>
                          <a:rPr lang="en-US" altLang="zh-TW" sz="2800" i="1">
                            <a:latin typeface="Cambria Math" panose="02040503050406030204" pitchFamily="18" charset="0"/>
                          </a:rPr>
                          <m:t>𝑓</m:t>
                        </m:r>
                      </m:sub>
                    </m:sSub>
                    <m:r>
                      <a:rPr lang="en-US" altLang="zh-TW" sz="2800" i="1">
                        <a:latin typeface="Cambria Math" panose="02040503050406030204" pitchFamily="18" charset="0"/>
                      </a:rPr>
                      <m:t>×</m:t>
                    </m:r>
                    <m:r>
                      <a:rPr lang="en-US" altLang="zh-TW" sz="2800" i="1">
                        <a:latin typeface="Cambria Math" panose="02040503050406030204" pitchFamily="18" charset="0"/>
                      </a:rPr>
                      <m:t>𝐷</m:t>
                    </m:r>
                    <m:r>
                      <a:rPr lang="en-US" altLang="zh-TW" sz="2800" i="1">
                        <a:latin typeface="Cambria Math" panose="02040503050406030204" pitchFamily="18" charset="0"/>
                      </a:rPr>
                      <m:t> </m:t>
                    </m:r>
                  </m:oMath>
                </a14:m>
                <a:r>
                  <a:rPr lang="en-US" altLang="zh-TW" sz="2800" dirty="0"/>
                  <a:t>and we value the tax shield as a perpetuity.</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00940" y="661843"/>
                <a:ext cx="10796893" cy="2829502"/>
              </a:xfrm>
              <a:blipFill>
                <a:blip r:embed="rId2"/>
                <a:stretch>
                  <a:fillRect l="-1016" r="-11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800940" y="3810000"/>
                <a:ext cx="5845510" cy="78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𝑃𝑉</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𝐼𝑛𝑒𝑟𝑒𝑠𝑡</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𝑠h𝑖𝑒𝑙𝑑</m:t>
                          </m:r>
                        </m:e>
                      </m:d>
                      <m:r>
                        <a:rPr lang="en-US" altLang="zh-TW" sz="2400" b="0" i="1" smtClean="0">
                          <a:latin typeface="Cambria Math" panose="02040503050406030204" pitchFamily="18" charset="0"/>
                          <a:ea typeface="Cambria Math" panose="02040503050406030204" pitchFamily="18" charset="0"/>
                        </a:rPr>
                        <m:t>= </m:t>
                      </m:r>
                      <m:f>
                        <m:fPr>
                          <m:ctrlPr>
                            <a:rPr lang="en-US" altLang="zh-TW" sz="2400" b="0" i="1" smtClean="0">
                              <a:latin typeface="Cambria Math" panose="02040503050406030204" pitchFamily="18" charset="0"/>
                              <a:ea typeface="Cambria Math" panose="02040503050406030204" pitchFamily="18" charset="0"/>
                            </a:rPr>
                          </m:ctrlPr>
                        </m:fPr>
                        <m:num>
                          <m:sSub>
                            <m:sSubPr>
                              <m:ctrlPr>
                                <a:rPr lang="en-US" altLang="zh-TW" sz="2400" b="0" i="1" smtClean="0">
                                  <a:latin typeface="Cambria Math" panose="02040503050406030204" pitchFamily="18" charset="0"/>
                                  <a:ea typeface="Cambria Math" panose="02040503050406030204" pitchFamily="18" charset="0"/>
                                </a:rPr>
                              </m:ctrlPr>
                            </m:sSubPr>
                            <m:e>
                              <m:r>
                                <a:rPr lang="zh-TW" altLang="en-US" sz="2400" b="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b="0" i="1" smtClean="0">
                              <a:latin typeface="Cambria Math" panose="02040503050406030204" pitchFamily="18" charset="0"/>
                              <a:ea typeface="Cambria Math" panose="02040503050406030204" pitchFamily="18" charset="0"/>
                            </a:rPr>
                            <m:t>×</m:t>
                          </m:r>
                          <m:r>
                            <m:rPr>
                              <m:nor/>
                            </m:rPr>
                            <a:rPr lang="en-US" altLang="zh-TW" sz="2400" i="1" dirty="0" smtClean="0"/>
                            <m:t>Interest</m:t>
                          </m:r>
                          <m:r>
                            <m:rPr>
                              <m:nor/>
                            </m:rPr>
                            <a:rPr lang="en-US" altLang="zh-TW" sz="2400" i="1" dirty="0" smtClean="0"/>
                            <m:t> </m:t>
                          </m:r>
                          <m:r>
                            <m:rPr>
                              <m:nor/>
                            </m:rPr>
                            <a:rPr lang="en-US" altLang="zh-TW" sz="2400" i="1" dirty="0" smtClean="0"/>
                            <m:t>expense</m:t>
                          </m:r>
                          <m:r>
                            <m:rPr>
                              <m:nor/>
                            </m:rPr>
                            <a:rPr lang="en-US" altLang="zh-TW" sz="2400" i="1" dirty="0" smtClean="0"/>
                            <m:t> </m:t>
                          </m:r>
                        </m:num>
                        <m:den>
                          <m:sSub>
                            <m:sSubPr>
                              <m:ctrlPr>
                                <a:rPr lang="en-US" altLang="zh-TW" sz="2400" b="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𝑟</m:t>
                              </m:r>
                            </m:e>
                            <m:sub>
                              <m:r>
                                <a:rPr lang="en-US" altLang="zh-TW" sz="2400" b="0" i="1" smtClean="0">
                                  <a:latin typeface="Cambria Math" panose="02040503050406030204" pitchFamily="18" charset="0"/>
                                  <a:ea typeface="Cambria Math" panose="02040503050406030204" pitchFamily="18" charset="0"/>
                                </a:rPr>
                                <m:t>𝑓</m:t>
                              </m:r>
                            </m:sub>
                          </m:sSub>
                        </m:den>
                      </m:f>
                    </m:oMath>
                  </m:oMathPara>
                </a14:m>
                <a:endParaRPr lang="en-US" altLang="zh-TW"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800940" y="3810000"/>
                <a:ext cx="5845510" cy="78579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6830292" y="3810000"/>
                <a:ext cx="1840376" cy="8060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𝑟</m:t>
                              </m:r>
                            </m:e>
                            <m:sub>
                              <m:r>
                                <a:rPr lang="en-US" altLang="zh-TW" sz="2400" b="0" i="1" smtClean="0">
                                  <a:latin typeface="Cambria Math" panose="02040503050406030204" pitchFamily="18" charset="0"/>
                                  <a:ea typeface="Cambria Math" panose="02040503050406030204" pitchFamily="18" charset="0"/>
                                </a:rPr>
                                <m:t>𝑓</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num>
                        <m:den>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𝑟</m:t>
                              </m:r>
                            </m:e>
                            <m:sub>
                              <m:r>
                                <a:rPr lang="en-US" altLang="zh-TW" sz="2400" b="0" i="1" smtClean="0">
                                  <a:latin typeface="Cambria Math" panose="02040503050406030204" pitchFamily="18" charset="0"/>
                                  <a:ea typeface="Cambria Math" panose="02040503050406030204" pitchFamily="18" charset="0"/>
                                </a:rPr>
                                <m:t>𝑓</m:t>
                              </m:r>
                            </m:sub>
                          </m:sSub>
                        </m:den>
                      </m:f>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830292" y="3810000"/>
                <a:ext cx="1840376" cy="806054"/>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505201" y="5303438"/>
                <a:ext cx="1237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505201" y="5303438"/>
                <a:ext cx="1237070" cy="369332"/>
              </a:xfrm>
              <a:prstGeom prst="rect">
                <a:avLst/>
              </a:prstGeom>
              <a:blipFill>
                <a:blip r:embed="rId5"/>
                <a:stretch>
                  <a:fillRect l="-1970" r="-4433" b="-8197"/>
                </a:stretch>
              </a:blipFill>
            </p:spPr>
            <p:txBody>
              <a:bodyPr/>
              <a:lstStyle/>
              <a:p>
                <a:r>
                  <a:rPr lang="zh-TW" altLang="en-US">
                    <a:noFill/>
                  </a:rPr>
                  <a:t> </a:t>
                </a:r>
              </a:p>
            </p:txBody>
          </p:sp>
        </mc:Fallback>
      </mc:AlternateContent>
      <p:cxnSp>
        <p:nvCxnSpPr>
          <p:cNvPr id="9" name="直線接點 8"/>
          <p:cNvCxnSpPr/>
          <p:nvPr/>
        </p:nvCxnSpPr>
        <p:spPr>
          <a:xfrm flipH="1">
            <a:off x="7726057" y="3810000"/>
            <a:ext cx="403027" cy="40302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flipH="1">
            <a:off x="7674655" y="4316223"/>
            <a:ext cx="403027" cy="40302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503F0B-ED93-4068-BBE2-5A53BE66A0FC}"/>
              </a:ext>
            </a:extLst>
          </p:cNvPr>
          <p:cNvSpPr>
            <a:spLocks noGrp="1"/>
          </p:cNvSpPr>
          <p:nvPr>
            <p:ph type="title"/>
          </p:nvPr>
        </p:nvSpPr>
        <p:spPr/>
        <p:txBody>
          <a:bodyPr>
            <a:normAutofit/>
          </a:bodyPr>
          <a:lstStyle/>
          <a:p>
            <a:r>
              <a:rPr lang="en-US" altLang="zh-TW" sz="5400" b="1" dirty="0">
                <a:effectLst>
                  <a:outerShdw blurRad="38100" dist="38100" dir="2700000" algn="tl">
                    <a:srgbClr val="000000">
                      <a:alpha val="43137"/>
                    </a:srgbClr>
                  </a:outerShdw>
                </a:effectLst>
                <a:latin typeface="Arial Rounded MT Bold" panose="020F0704030504030204" pitchFamily="34" charset="0"/>
              </a:rPr>
              <a:t>OUTLINE</a:t>
            </a:r>
            <a:endParaRPr lang="zh-TW" altLang="en-US" sz="5400" b="1" dirty="0">
              <a:effectLst>
                <a:outerShdw blurRad="38100" dist="38100" dir="2700000" algn="tl">
                  <a:srgbClr val="000000">
                    <a:alpha val="43137"/>
                  </a:srgbClr>
                </a:outerShdw>
              </a:effectLst>
              <a:latin typeface="Arial Rounded MT Bold" panose="020F0704030504030204" pitchFamily="34" charset="0"/>
            </a:endParaRPr>
          </a:p>
        </p:txBody>
      </p:sp>
      <p:graphicFrame>
        <p:nvGraphicFramePr>
          <p:cNvPr id="4" name="內容版面配置區 3">
            <a:extLst>
              <a:ext uri="{FF2B5EF4-FFF2-40B4-BE49-F238E27FC236}">
                <a16:creationId xmlns:a16="http://schemas.microsoft.com/office/drawing/2014/main" id="{BD87D207-50C0-4E26-B96C-E08B858E1F9B}"/>
              </a:ext>
            </a:extLst>
          </p:cNvPr>
          <p:cNvGraphicFramePr>
            <a:graphicFrameLocks noGrp="1"/>
          </p:cNvGraphicFramePr>
          <p:nvPr>
            <p:ph idx="1"/>
            <p:extLst>
              <p:ext uri="{D42A27DB-BD31-4B8C-83A1-F6EECF244321}">
                <p14:modId xmlns:p14="http://schemas.microsoft.com/office/powerpoint/2010/main" val="370484458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58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99655" y="994353"/>
            <a:ext cx="10515600" cy="1457902"/>
          </a:xfrm>
        </p:spPr>
        <p:txBody>
          <a:bodyPr>
            <a:normAutofit fontScale="92500"/>
          </a:bodyPr>
          <a:lstStyle/>
          <a:p>
            <a:pPr algn="just">
              <a:lnSpc>
                <a:spcPct val="150000"/>
              </a:lnSpc>
            </a:pPr>
            <a:r>
              <a:rPr lang="en-US" altLang="zh-TW" dirty="0"/>
              <a:t> </a:t>
            </a:r>
            <a:r>
              <a:rPr lang="en-US" altLang="zh-TW" sz="2800" dirty="0"/>
              <a:t>As long as the debt is fairly priced, no arbitrage implies that its market value must equal the present value of the future interest payments:</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650186" y="2957946"/>
                <a:ext cx="100621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𝑀𝑎𝑟𝑘𝑒𝑡</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𝑉𝑎𝑙𝑢𝑒</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𝑜𝑓</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𝐷𝑒𝑏𝑡</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𝐷</m:t>
                      </m:r>
                      <m:r>
                        <a:rPr lang="en-US" altLang="zh-TW" sz="2800" i="1" smtClean="0">
                          <a:latin typeface="Cambria Math" panose="02040503050406030204" pitchFamily="18" charset="0"/>
                        </a:rPr>
                        <m:t>=</m:t>
                      </m:r>
                      <m:r>
                        <a:rPr lang="en-US" altLang="zh-TW" sz="2800" i="1" smtClean="0">
                          <a:latin typeface="Cambria Math" panose="02040503050406030204" pitchFamily="18" charset="0"/>
                        </a:rPr>
                        <m:t>𝑃𝑉</m:t>
                      </m:r>
                      <m:r>
                        <a:rPr lang="en-US" altLang="zh-TW" sz="2800" i="1" smtClean="0">
                          <a:latin typeface="Cambria Math" panose="02040503050406030204" pitchFamily="18" charset="0"/>
                        </a:rPr>
                        <m:t>(</m:t>
                      </m:r>
                      <m:r>
                        <a:rPr lang="en-US" altLang="zh-TW" sz="2800" i="1" smtClean="0">
                          <a:latin typeface="Cambria Math" panose="02040503050406030204" pitchFamily="18" charset="0"/>
                        </a:rPr>
                        <m:t>𝐹𝑢𝑡𝑢𝑟𝑒</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𝐼𝑛𝑠𝑡𝑒𝑟𝑒𝑠𝑡</m:t>
                      </m:r>
                      <m:r>
                        <a:rPr lang="en-US" altLang="zh-TW" sz="2800" i="1" smtClean="0">
                          <a:latin typeface="Cambria Math" panose="02040503050406030204" pitchFamily="18" charset="0"/>
                        </a:rPr>
                        <m:t> </m:t>
                      </m:r>
                      <m:r>
                        <a:rPr lang="en-US" altLang="zh-TW" sz="2800" i="1" smtClean="0">
                          <a:latin typeface="Cambria Math" panose="02040503050406030204" pitchFamily="18" charset="0"/>
                        </a:rPr>
                        <m:t>𝑃𝑎𝑦𝑚𝑒𝑛𝑡𝑠</m:t>
                      </m:r>
                      <m:r>
                        <a:rPr lang="en-US" altLang="zh-TW" sz="2800" i="1" smtClean="0">
                          <a:latin typeface="Cambria Math" panose="02040503050406030204" pitchFamily="18" charset="0"/>
                        </a:rPr>
                        <m:t>)</m:t>
                      </m:r>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650186" y="2957946"/>
                <a:ext cx="10062178" cy="430887"/>
              </a:xfrm>
              <a:prstGeom prst="rect">
                <a:avLst/>
              </a:prstGeom>
              <a:blipFill>
                <a:blip r:embed="rId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12368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68928" y="661843"/>
            <a:ext cx="10515600" cy="1444048"/>
          </a:xfrm>
        </p:spPr>
        <p:txBody>
          <a:bodyPr>
            <a:normAutofit/>
          </a:bodyPr>
          <a:lstStyle/>
          <a:p>
            <a:pPr algn="just">
              <a:lnSpc>
                <a:spcPct val="150000"/>
              </a:lnSpc>
            </a:pPr>
            <a:r>
              <a:rPr lang="en-US" altLang="zh-TW" sz="2800" dirty="0"/>
              <a:t>If the firm's </a:t>
            </a:r>
            <a:r>
              <a:rPr lang="en-US" altLang="zh-TW" sz="2800" b="1" dirty="0"/>
              <a:t>marginal tax rate is constant</a:t>
            </a:r>
            <a:r>
              <a:rPr lang="en-US" altLang="zh-TW" sz="2800" dirty="0"/>
              <a:t>, then we have the following general formula:</a:t>
            </a:r>
            <a:endParaRPr lang="zh-TW" altLang="en-US" sz="2800" dirty="0"/>
          </a:p>
        </p:txBody>
      </p:sp>
      <mc:AlternateContent xmlns:mc="http://schemas.openxmlformats.org/markup-compatibility/2006" xmlns:a14="http://schemas.microsoft.com/office/drawing/2010/main">
        <mc:Choice Requires="a14">
          <p:sp>
            <p:nvSpPr>
              <p:cNvPr id="4" name="文字方塊 3"/>
              <p:cNvSpPr txBox="1"/>
              <p:nvPr/>
            </p:nvSpPr>
            <p:spPr>
              <a:xfrm>
                <a:off x="1492249" y="2417618"/>
                <a:ext cx="90689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𝑃𝑉</m:t>
                      </m:r>
                      <m:r>
                        <a:rPr lang="en-US" altLang="zh-TW" sz="2400" i="1" smtClean="0">
                          <a:latin typeface="Cambria Math" panose="02040503050406030204" pitchFamily="18" charset="0"/>
                        </a:rPr>
                        <m:t>(</m:t>
                      </m:r>
                      <m:r>
                        <a:rPr lang="en-US" altLang="zh-TW" sz="2400" i="1" smtClean="0">
                          <a:latin typeface="Cambria Math" panose="02040503050406030204" pitchFamily="18" charset="0"/>
                        </a:rPr>
                        <m:t>𝐼𝑛𝑡𝑒𝑟𝑒𝑠𝑡</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𝑇𝑎𝑥</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𝑆h𝑖𝑒𝑙𝑑</m:t>
                      </m:r>
                      <m:r>
                        <a:rPr lang="en-US" altLang="zh-TW" sz="2400" i="1" smtClean="0">
                          <a:latin typeface="Cambria Math" panose="02040503050406030204" pitchFamily="18" charset="0"/>
                        </a:rPr>
                        <m:t>)=</m:t>
                      </m:r>
                      <m:r>
                        <a:rPr lang="en-US" altLang="zh-TW" sz="2400" i="1" smtClean="0">
                          <a:latin typeface="Cambria Math" panose="02040503050406030204" pitchFamily="18" charset="0"/>
                        </a:rPr>
                        <m:t>𝑃𝑉</m:t>
                      </m:r>
                      <m:r>
                        <a:rPr lang="en-US" altLang="zh-TW" sz="2400" i="1" smtClean="0">
                          <a:latin typeface="Cambria Math" panose="02040503050406030204" pitchFamily="18" charset="0"/>
                        </a:rPr>
                        <m:t>(</m:t>
                      </m:r>
                      <m:sSub>
                        <m:sSubPr>
                          <m:ctrlPr>
                            <a:rPr lang="en-US" altLang="zh-TW" sz="2400" i="1" smtClean="0">
                              <a:latin typeface="Cambria Math" panose="02040503050406030204" pitchFamily="18" charset="0"/>
                            </a:rPr>
                          </m:ctrlPr>
                        </m:sSubPr>
                        <m:e>
                          <m:r>
                            <a:rPr lang="zh-TW" altLang="en-US" sz="2400" i="1" smtClean="0">
                              <a:latin typeface="Cambria Math" panose="02040503050406030204" pitchFamily="18" charset="0"/>
                            </a:rPr>
                            <m:t>𝜏</m:t>
                          </m:r>
                        </m:e>
                        <m:sub>
                          <m:r>
                            <a:rPr lang="en-US" altLang="zh-TW" sz="2400" b="0" i="1" smtClean="0">
                              <a:latin typeface="Cambria Math" panose="02040503050406030204" pitchFamily="18" charset="0"/>
                            </a:rPr>
                            <m:t>𝑐</m:t>
                          </m:r>
                        </m:sub>
                      </m:sSub>
                      <m:r>
                        <a:rPr lang="en-US" altLang="zh-TW" sz="2400" i="1" smtClean="0">
                          <a:latin typeface="Cambria Math" panose="02040503050406030204" pitchFamily="18" charset="0"/>
                        </a:rPr>
                        <m:t>×</m:t>
                      </m:r>
                      <m:r>
                        <a:rPr lang="en-US" altLang="zh-TW" sz="2400" i="1" smtClean="0">
                          <a:latin typeface="Cambria Math" panose="02040503050406030204" pitchFamily="18" charset="0"/>
                        </a:rPr>
                        <m:t>𝐹𝑢𝑡𝑢𝑟𝑒</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𝐼𝑛𝑠𝑡𝑒𝑟𝑒𝑠𝑡</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𝑃𝑎𝑦𝑚𝑒𝑛𝑡𝑠</m:t>
                      </m:r>
                      <m:r>
                        <a:rPr lang="en-US" altLang="zh-TW" sz="2400" i="1" smtClean="0">
                          <a:latin typeface="Cambria Math" panose="02040503050406030204" pitchFamily="18" charset="0"/>
                        </a:rPr>
                        <m:t>)</m:t>
                      </m:r>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492249" y="2417618"/>
                <a:ext cx="9068958" cy="369332"/>
              </a:xfrm>
              <a:prstGeom prst="rect">
                <a:avLst/>
              </a:prstGeom>
              <a:blipFill>
                <a:blip r:embed="rId2"/>
                <a:stretch>
                  <a:fillRect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4996369" y="3098677"/>
                <a:ext cx="53941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m:t>
                          </m:r>
                          <m:r>
                            <a:rPr lang="zh-TW" altLang="en-US" sz="2400" i="1" smtClean="0">
                              <a:latin typeface="Cambria Math" panose="02040503050406030204" pitchFamily="18" charset="0"/>
                            </a:rPr>
                            <m:t>𝜏</m:t>
                          </m:r>
                        </m:e>
                        <m:sub>
                          <m:r>
                            <a:rPr lang="en-US" altLang="zh-TW" sz="2400" b="0" i="1" smtClean="0">
                              <a:latin typeface="Cambria Math" panose="02040503050406030204" pitchFamily="18" charset="0"/>
                            </a:rPr>
                            <m:t>𝐶</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𝑃𝑉</m:t>
                      </m:r>
                      <m:r>
                        <a:rPr lang="en-US" altLang="zh-TW" sz="2400" b="0" i="1" smtClean="0">
                          <a:latin typeface="Cambria Math" panose="02040503050406030204" pitchFamily="18" charset="0"/>
                          <a:ea typeface="Cambria Math" panose="02040503050406030204" pitchFamily="18" charset="0"/>
                        </a:rPr>
                        <m:t>(</m:t>
                      </m:r>
                      <m:r>
                        <a:rPr lang="en-US" altLang="zh-TW" sz="2400" i="1" smtClean="0">
                          <a:latin typeface="Cambria Math" panose="02040503050406030204" pitchFamily="18" charset="0"/>
                        </a:rPr>
                        <m:t>𝐹𝑢𝑡𝑢𝑟𝑒</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𝐼𝑛𝑠𝑡𝑒𝑟𝑒𝑠𝑡</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𝑃𝑎𝑦𝑚𝑒𝑛𝑡𝑠</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996369" y="3098677"/>
                <a:ext cx="5394105" cy="369332"/>
              </a:xfrm>
              <a:prstGeom prst="rect">
                <a:avLst/>
              </a:prstGeom>
              <a:blipFill>
                <a:blip r:embed="rId3"/>
                <a:stretch>
                  <a:fillRect l="-113" r="-1584"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996369" y="3779736"/>
                <a:ext cx="1237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sSub>
                        <m:sSubPr>
                          <m:ctrlPr>
                            <a:rPr lang="en-US" altLang="zh-TW" sz="2400" i="1" smtClean="0">
                              <a:latin typeface="Cambria Math" panose="02040503050406030204" pitchFamily="18" charset="0"/>
                              <a:ea typeface="Cambria Math" panose="02040503050406030204" pitchFamily="18" charset="0"/>
                            </a:rPr>
                          </m:ctrlPr>
                        </m:sSubPr>
                        <m:e>
                          <m:r>
                            <a:rPr lang="zh-TW" altLang="en-US" sz="240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996369" y="3779736"/>
                <a:ext cx="1237070" cy="369332"/>
              </a:xfrm>
              <a:prstGeom prst="rect">
                <a:avLst/>
              </a:prstGeom>
              <a:blipFill>
                <a:blip r:embed="rId4"/>
                <a:stretch>
                  <a:fillRect l="-1970" r="-4433" b="-9836"/>
                </a:stretch>
              </a:blipFill>
            </p:spPr>
            <p:txBody>
              <a:bodyPr/>
              <a:lstStyle/>
              <a:p>
                <a:r>
                  <a:rPr lang="zh-TW" altLang="en-US">
                    <a:noFill/>
                  </a:rPr>
                  <a:t> </a:t>
                </a:r>
              </a:p>
            </p:txBody>
          </p:sp>
        </mc:Fallback>
      </mc:AlternateContent>
      <p:sp>
        <p:nvSpPr>
          <p:cNvPr id="7" name="矩形 6"/>
          <p:cNvSpPr/>
          <p:nvPr/>
        </p:nvSpPr>
        <p:spPr>
          <a:xfrm>
            <a:off x="1273024" y="4460795"/>
            <a:ext cx="9920829" cy="1754326"/>
          </a:xfrm>
          <a:prstGeom prst="rect">
            <a:avLst/>
          </a:prstGeom>
        </p:spPr>
        <p:txBody>
          <a:bodyPr wrap="square">
            <a:spAutoFit/>
          </a:bodyPr>
          <a:lstStyle/>
          <a:p>
            <a:pPr algn="just">
              <a:lnSpc>
                <a:spcPct val="150000"/>
              </a:lnSpc>
            </a:pPr>
            <a:r>
              <a:rPr lang="en-US" altLang="zh-TW" sz="2400" dirty="0"/>
              <a:t>This formula shows the magnitude of the interest tax shield. Give a 35% corporate tax rate, it implies that every $1 in new permanent debt firm issues, the value of the increases by $0.35.</a:t>
            </a:r>
            <a:endParaRPr lang="zh-TW" altLang="en-US" sz="2400" dirty="0"/>
          </a:p>
        </p:txBody>
      </p:sp>
      <p:sp>
        <p:nvSpPr>
          <p:cNvPr id="8" name="向右箭號 7"/>
          <p:cNvSpPr/>
          <p:nvPr/>
        </p:nvSpPr>
        <p:spPr>
          <a:xfrm>
            <a:off x="768928" y="4599708"/>
            <a:ext cx="457200" cy="3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1253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04788"/>
            <a:ext cx="9601200" cy="1485900"/>
          </a:xfrm>
        </p:spPr>
        <p:txBody>
          <a:bodyPr/>
          <a:lstStyle/>
          <a:p>
            <a:r>
              <a:rPr lang="en-US" altLang="zh-TW" dirty="0"/>
              <a:t>The Repatriation Tax : Why Some Cash-Rich Firms Borrow</a:t>
            </a:r>
            <a:endParaRPr lang="zh-TW" altLang="en-US" dirty="0"/>
          </a:p>
        </p:txBody>
      </p:sp>
      <p:sp>
        <p:nvSpPr>
          <p:cNvPr id="3" name="內容版面配置區 2"/>
          <p:cNvSpPr>
            <a:spLocks noGrp="1"/>
          </p:cNvSpPr>
          <p:nvPr>
            <p:ph idx="1"/>
          </p:nvPr>
        </p:nvSpPr>
        <p:spPr>
          <a:xfrm>
            <a:off x="838200" y="1690688"/>
            <a:ext cx="10515600" cy="4351338"/>
          </a:xfrm>
        </p:spPr>
        <p:txBody>
          <a:bodyPr>
            <a:noAutofit/>
          </a:bodyPr>
          <a:lstStyle/>
          <a:p>
            <a:pPr marL="0" indent="266700" algn="just">
              <a:lnSpc>
                <a:spcPct val="170000"/>
              </a:lnSpc>
              <a:buNone/>
            </a:pPr>
            <a:r>
              <a:rPr lang="en-US" altLang="zh-TW" sz="1600" dirty="0"/>
              <a:t>In April 2013, Apple Inc. borrowed $17 billion in what was then the largest U.S. corporate bond issuance of all time. But why would a firm with over $100 billion in cash on hand need to borrow money? The answer is that while Apple indeed had plenty of cash, the vast majority of that cash was overseas, and bringing it back to the U.S. would trigger a tax liability in excess of 20%, which Apple wanted to avoid. </a:t>
            </a:r>
          </a:p>
          <a:p>
            <a:pPr marL="0" indent="173038" algn="just">
              <a:lnSpc>
                <a:spcPct val="170000"/>
              </a:lnSpc>
              <a:buNone/>
            </a:pPr>
            <a:r>
              <a:rPr lang="en-US" altLang="zh-TW" sz="1600" dirty="0"/>
              <a:t>Apple's situation is not uncommon. When U.S. firms earn profits overseas, those profits are subject to the foreign corporate tax of the country in which they are earned. But if the profits are then "repatriated" by bringing them back to the U.S. rather than investing them abroad, the firm will owe the difference between the foreign tax paid and the U.S. corporate tax rate. Because foreign corporate tax rates are often very low-for example, 12.5% in Ireland versus 35% in the U.S.-this so-called repatriation tax can be a significant cost. Rather than bear this cost, many firms choose to hold the funds abroad in the form of bonds or other marketable securities, and raise the cash they need in the U.S. by issuing bonds domestically. In Apple's case the $17 billion it borrowed was then used to conduct share repurchases.</a:t>
            </a:r>
          </a:p>
        </p:txBody>
      </p:sp>
    </p:spTree>
    <p:extLst>
      <p:ext uri="{BB962C8B-B14F-4D97-AF65-F5344CB8AC3E}">
        <p14:creationId xmlns:p14="http://schemas.microsoft.com/office/powerpoint/2010/main" val="270587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38200" y="1524683"/>
            <a:ext cx="10515600" cy="4351338"/>
          </a:xfrm>
        </p:spPr>
        <p:txBody>
          <a:bodyPr>
            <a:normAutofit fontScale="92500" lnSpcReduction="20000"/>
          </a:bodyPr>
          <a:lstStyle/>
          <a:p>
            <a:pPr marL="0" indent="266700" algn="just">
              <a:lnSpc>
                <a:spcPct val="170000"/>
              </a:lnSpc>
              <a:buNone/>
            </a:pPr>
            <a:r>
              <a:rPr lang="en-US" altLang="zh-TW" dirty="0"/>
              <a:t>So, by holding cash overseas and borrowing at home, firms can avoid or at least delay paying additional taxes on their foreign earnings. Many firms have adopted this strategy in recent years: Shown below are the growth in aggregate cash held overseas by all U.S. corporations, as well as the cash holdings and debt outstanding of several.</a:t>
            </a:r>
          </a:p>
          <a:p>
            <a:pPr marL="0" indent="173038" algn="just">
              <a:lnSpc>
                <a:spcPct val="170000"/>
              </a:lnSpc>
              <a:buNone/>
            </a:pPr>
            <a:r>
              <a:rPr lang="en-US" altLang="zh-TW" dirty="0"/>
              <a:t>To encourage firms to invest more at home, Congress enacted a one-time "tax holiday" in 2004, allowing firms to repatriate funds at a reduced cost though the policy failed to have much effect. Recent calls by both Democrats and Republicans for a more permanent change to the tax code to reduce or eliminate this repatriation tax have so far been unsuccessful, but in the meantime firms continue to borrow and delay paying the tax in hopes of such change. versus be firms in 2015.</a:t>
            </a:r>
            <a:endParaRPr lang="zh-TW" altLang="en-US" dirty="0"/>
          </a:p>
        </p:txBody>
      </p:sp>
    </p:spTree>
    <p:extLst>
      <p:ext uri="{BB962C8B-B14F-4D97-AF65-F5344CB8AC3E}">
        <p14:creationId xmlns:p14="http://schemas.microsoft.com/office/powerpoint/2010/main" val="134443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5"/>
          <p:cNvPicPr>
            <a:picLocks noChangeAspect="1"/>
          </p:cNvPicPr>
          <p:nvPr/>
        </p:nvPicPr>
        <p:blipFill rotWithShape="1">
          <a:blip r:embed="rId2" cstate="print">
            <a:extLst>
              <a:ext uri="{28A0092B-C50C-407E-A947-70E740481C1C}">
                <a14:useLocalDpi xmlns:a14="http://schemas.microsoft.com/office/drawing/2010/main" val="0"/>
              </a:ext>
            </a:extLst>
          </a:blip>
          <a:srcRect l="5331" t="8807" r="5666" b="49783"/>
          <a:stretch/>
        </p:blipFill>
        <p:spPr>
          <a:xfrm>
            <a:off x="85152" y="1809507"/>
            <a:ext cx="5813403" cy="3500378"/>
          </a:xfrm>
          <a:prstGeom prst="rect">
            <a:avLst/>
          </a:prstGeom>
        </p:spPr>
      </p:pic>
      <p:pic>
        <p:nvPicPr>
          <p:cNvPr id="8" name="內容版面配置區 5"/>
          <p:cNvPicPr>
            <a:picLocks noChangeAspect="1"/>
          </p:cNvPicPr>
          <p:nvPr/>
        </p:nvPicPr>
        <p:blipFill rotWithShape="1">
          <a:blip r:embed="rId2" cstate="print">
            <a:extLst>
              <a:ext uri="{28A0092B-C50C-407E-A947-70E740481C1C}">
                <a14:useLocalDpi xmlns:a14="http://schemas.microsoft.com/office/drawing/2010/main" val="0"/>
              </a:ext>
            </a:extLst>
          </a:blip>
          <a:srcRect l="6229" t="51105" r="4931" b="9560"/>
          <a:stretch/>
        </p:blipFill>
        <p:spPr>
          <a:xfrm>
            <a:off x="5898555" y="1751634"/>
            <a:ext cx="6209831" cy="3558251"/>
          </a:xfrm>
          <a:prstGeom prst="rect">
            <a:avLst/>
          </a:prstGeom>
        </p:spPr>
      </p:pic>
    </p:spTree>
    <p:extLst>
      <p:ext uri="{BB962C8B-B14F-4D97-AF65-F5344CB8AC3E}">
        <p14:creationId xmlns:p14="http://schemas.microsoft.com/office/powerpoint/2010/main" val="4167882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5400" y="322119"/>
            <a:ext cx="9601200" cy="1485900"/>
          </a:xfrm>
        </p:spPr>
        <p:txBody>
          <a:bodyPr/>
          <a:lstStyle/>
          <a:p>
            <a:r>
              <a:rPr lang="en-US" altLang="zh-TW" dirty="0"/>
              <a:t>The Weighted Average Cost of Capital with Taxes</a:t>
            </a:r>
            <a:endParaRPr lang="zh-TW" altLang="en-US" dirty="0"/>
          </a:p>
        </p:txBody>
      </p:sp>
      <p:sp>
        <p:nvSpPr>
          <p:cNvPr id="3" name="內容版面配置區 2"/>
          <p:cNvSpPr>
            <a:spLocks noGrp="1"/>
          </p:cNvSpPr>
          <p:nvPr>
            <p:ph idx="1"/>
          </p:nvPr>
        </p:nvSpPr>
        <p:spPr>
          <a:xfrm>
            <a:off x="838200" y="1867188"/>
            <a:ext cx="10515600" cy="4351338"/>
          </a:xfrm>
        </p:spPr>
        <p:txBody>
          <a:bodyPr/>
          <a:lstStyle/>
          <a:p>
            <a:pPr algn="just">
              <a:lnSpc>
                <a:spcPct val="150000"/>
              </a:lnSpc>
            </a:pPr>
            <a:r>
              <a:rPr lang="en-US" altLang="zh-TW" sz="2400" dirty="0"/>
              <a:t>The tax benefit of leverage can also be expressed in terms of the weighted average cost of capital. </a:t>
            </a:r>
          </a:p>
          <a:p>
            <a:pPr algn="just">
              <a:lnSpc>
                <a:spcPct val="150000"/>
              </a:lnSpc>
            </a:pPr>
            <a:r>
              <a:rPr lang="en-US" altLang="zh-TW" sz="2400" dirty="0"/>
              <a:t>When a firm uses debt financing, the cost of the interest it must pay is offset to some extent by the tax savings from the interest tax shield.</a:t>
            </a:r>
            <a:endParaRPr lang="zh-TW" altLang="en-US" sz="2400" dirty="0"/>
          </a:p>
        </p:txBody>
      </p:sp>
    </p:spTree>
    <p:extLst>
      <p:ext uri="{BB962C8B-B14F-4D97-AF65-F5344CB8AC3E}">
        <p14:creationId xmlns:p14="http://schemas.microsoft.com/office/powerpoint/2010/main" val="331428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685800" y="537152"/>
            <a:ext cx="10515600" cy="1374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zh-TW" dirty="0"/>
              <a:t>suppose a firm with a 35% tax rate borrows $100,000 at 10% interest per year. Then its net cost at the end of the year is</a:t>
            </a:r>
            <a:endParaRPr lang="zh-TW" altLang="en-US" dirty="0"/>
          </a:p>
        </p:txBody>
      </p:sp>
      <p:graphicFrame>
        <p:nvGraphicFramePr>
          <p:cNvPr id="5" name="物件 4"/>
          <p:cNvGraphicFramePr>
            <a:graphicFrameLocks noChangeAspect="1"/>
          </p:cNvGraphicFramePr>
          <p:nvPr>
            <p:extLst>
              <p:ext uri="{D42A27DB-BD31-4B8C-83A1-F6EECF244321}">
                <p14:modId xmlns:p14="http://schemas.microsoft.com/office/powerpoint/2010/main" val="3409053642"/>
              </p:ext>
            </p:extLst>
          </p:nvPr>
        </p:nvGraphicFramePr>
        <p:xfrm>
          <a:off x="685800" y="2133456"/>
          <a:ext cx="9917585" cy="2216871"/>
        </p:xfrm>
        <a:graphic>
          <a:graphicData uri="http://schemas.openxmlformats.org/presentationml/2006/ole">
            <mc:AlternateContent xmlns:mc="http://schemas.openxmlformats.org/markup-compatibility/2006">
              <mc:Choice xmlns:v="urn:schemas-microsoft-com:vml" Requires="v">
                <p:oleObj spid="_x0000_s1084" name="文件" r:id="rId3" imgW="5255307" imgH="1177247" progId="Word.Document.12">
                  <p:embed/>
                </p:oleObj>
              </mc:Choice>
              <mc:Fallback>
                <p:oleObj name="文件" r:id="rId3" imgW="5255307" imgH="1177247" progId="Word.Document.12">
                  <p:embed/>
                  <p:pic>
                    <p:nvPicPr>
                      <p:cNvPr id="5" name="物件 4"/>
                      <p:cNvPicPr/>
                      <p:nvPr/>
                    </p:nvPicPr>
                    <p:blipFill>
                      <a:blip r:embed="rId4"/>
                      <a:stretch>
                        <a:fillRect/>
                      </a:stretch>
                    </p:blipFill>
                    <p:spPr>
                      <a:xfrm>
                        <a:off x="685800" y="2133456"/>
                        <a:ext cx="9917585" cy="221687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字方塊 5"/>
              <p:cNvSpPr txBox="1"/>
              <p:nvPr/>
            </p:nvSpPr>
            <p:spPr>
              <a:xfrm>
                <a:off x="6098120" y="2707883"/>
                <a:ext cx="667362" cy="307777"/>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𝑟</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𝐷</m:t>
                      </m:r>
                    </m:oMath>
                  </m:oMathPara>
                </a14:m>
                <a:endParaRPr lang="zh-TW" altLang="en-US" sz="20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098120" y="2707883"/>
                <a:ext cx="667362" cy="307777"/>
              </a:xfrm>
              <a:prstGeom prst="rect">
                <a:avLst/>
              </a:prstGeom>
              <a:blipFill>
                <a:blip r:embed="rId6"/>
                <a:stretch>
                  <a:fillRect l="-1724" r="-4310"/>
                </a:stretch>
              </a:blipFill>
              <a:ln w="38100">
                <a:solidFill>
                  <a:srgbClr val="C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512183" y="3057225"/>
                <a:ext cx="1431417" cy="369332"/>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𝜏</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oMath>
                  </m:oMathPara>
                </a14:m>
                <a:endParaRPr lang="zh-TW" altLang="en-US" sz="24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512183" y="3057225"/>
                <a:ext cx="1431417" cy="369332"/>
              </a:xfrm>
              <a:prstGeom prst="rect">
                <a:avLst/>
              </a:prstGeom>
              <a:blipFill>
                <a:blip r:embed="rId7"/>
                <a:stretch>
                  <a:fillRect l="-830" r="-2905" b="-4545"/>
                </a:stretch>
              </a:blipFill>
              <a:ln w="38100">
                <a:solidFill>
                  <a:srgbClr val="C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85800" y="4269496"/>
                <a:ext cx="936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𝐸𝑓𝑓𝑒𝑐𝑡𝑖𝑣𝑒</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𝑎𝑓𝑡𝑒𝑟</m:t>
                      </m:r>
                      <m:r>
                        <a:rPr lang="en-US" altLang="zh-TW" sz="2400" i="1" smtClean="0">
                          <a:latin typeface="Cambria Math" panose="02040503050406030204" pitchFamily="18" charset="0"/>
                        </a:rPr>
                        <m:t>−</m:t>
                      </m:r>
                      <m:r>
                        <a:rPr lang="en-US" altLang="zh-TW" sz="2400" i="1" smtClean="0">
                          <a:latin typeface="Cambria Math" panose="02040503050406030204" pitchFamily="18" charset="0"/>
                        </a:rPr>
                        <m:t>𝑡𝑎𝑥</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𝑐𝑜𝑠𝑡</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𝑜𝑓</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𝑑𝑒𝑏𝑡</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$10,000+</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−$3,500</m:t>
                          </m:r>
                        </m:e>
                      </m:d>
                      <m:r>
                        <a:rPr lang="en-US" altLang="zh-TW" sz="2400" b="0" i="1" smtClean="0">
                          <a:latin typeface="Cambria Math" panose="02040503050406030204" pitchFamily="18" charset="0"/>
                          <a:ea typeface="Cambria Math" panose="02040503050406030204" pitchFamily="18" charset="0"/>
                        </a:rPr>
                        <m:t>=$6,500</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85800" y="4269496"/>
                <a:ext cx="9368847" cy="369332"/>
              </a:xfrm>
              <a:prstGeom prst="rect">
                <a:avLst/>
              </a:prstGeom>
              <a:blipFill>
                <a:blip r:embed="rId8"/>
                <a:stretch>
                  <a:fillRect l="-716" t="-1639" r="-456" b="-344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7542679" y="5419496"/>
                <a:ext cx="17595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6.5%</m:t>
                      </m:r>
                      <m:r>
                        <a:rPr lang="en-US" altLang="zh-TW" sz="2400" b="0" i="1" smtClean="0">
                          <a:latin typeface="Cambria Math" panose="02040503050406030204" pitchFamily="18" charset="0"/>
                          <a:ea typeface="Cambria Math" panose="02040503050406030204" pitchFamily="18" charset="0"/>
                        </a:rPr>
                        <m:t>≠10%</m:t>
                      </m:r>
                    </m:oMath>
                  </m:oMathPara>
                </a14:m>
                <a:endParaRPr lang="zh-TW" altLang="en-US"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7542679" y="5419496"/>
                <a:ext cx="1759521" cy="369332"/>
              </a:xfrm>
              <a:prstGeom prst="rect">
                <a:avLst/>
              </a:prstGeom>
              <a:blipFill>
                <a:blip r:embed="rId9"/>
                <a:stretch>
                  <a:fillRect l="-3460" r="-4152" b="-13115"/>
                </a:stretch>
              </a:blipFill>
            </p:spPr>
            <p:txBody>
              <a:bodyPr/>
              <a:lstStyle/>
              <a:p>
                <a:r>
                  <a:rPr lang="zh-TW" altLang="en-US">
                    <a:noFill/>
                  </a:rPr>
                  <a:t> </a:t>
                </a:r>
              </a:p>
            </p:txBody>
          </p:sp>
        </mc:Fallback>
      </mc:AlternateContent>
      <p:sp>
        <p:nvSpPr>
          <p:cNvPr id="10" name="向右箭號 9"/>
          <p:cNvSpPr/>
          <p:nvPr/>
        </p:nvSpPr>
        <p:spPr>
          <a:xfrm>
            <a:off x="6765482" y="5362581"/>
            <a:ext cx="572435"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 name="文字方塊 1"/>
              <p:cNvSpPr txBox="1"/>
              <p:nvPr/>
            </p:nvSpPr>
            <p:spPr>
              <a:xfrm>
                <a:off x="3329643" y="5300329"/>
                <a:ext cx="3409010" cy="60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zh-TW" altLang="en-US" sz="2400" i="1" smtClean="0">
                              <a:latin typeface="Cambria Math" panose="02040503050406030204" pitchFamily="18" charset="0"/>
                            </a:rPr>
                          </m:ctrlPr>
                        </m:fPr>
                        <m:num>
                          <m:r>
                            <a:rPr lang="en-US" altLang="zh-TW" sz="2400" b="0" i="1" smtClean="0">
                              <a:latin typeface="Cambria Math" panose="02040503050406030204" pitchFamily="18" charset="0"/>
                            </a:rPr>
                            <m:t>$6,500</m:t>
                          </m:r>
                        </m:num>
                        <m:den>
                          <m:r>
                            <a:rPr lang="en-US" altLang="zh-TW" sz="2400" b="0" i="1" smtClean="0">
                              <a:latin typeface="Cambria Math" panose="02040503050406030204" pitchFamily="18" charset="0"/>
                            </a:rPr>
                            <m:t>$1</m:t>
                          </m:r>
                          <m:r>
                            <a:rPr lang="en-US" altLang="zh-TW" sz="2400" b="0" i="1" smtClean="0">
                              <a:latin typeface="Cambria Math"/>
                            </a:rPr>
                            <m:t>0</m:t>
                          </m:r>
                          <m:r>
                            <a:rPr lang="en-US" altLang="zh-TW" sz="2400" b="0" i="1" smtClean="0">
                              <a:latin typeface="Cambria Math" panose="02040503050406030204" pitchFamily="18" charset="0"/>
                            </a:rPr>
                            <m:t>0,000</m:t>
                          </m:r>
                        </m:den>
                      </m:f>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6.5%</m:t>
                      </m:r>
                    </m:oMath>
                  </m:oMathPara>
                </a14:m>
                <a:endParaRPr lang="zh-TW" altLang="en-US"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3329643" y="5300329"/>
                <a:ext cx="3409010" cy="607667"/>
              </a:xfrm>
              <a:prstGeom prst="rect">
                <a:avLst/>
              </a:prstGeom>
              <a:blipFill rotWithShape="1">
                <a:blip r:embed="rId1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2892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物件 15"/>
          <p:cNvGraphicFramePr>
            <a:graphicFrameLocks noChangeAspect="1"/>
          </p:cNvGraphicFramePr>
          <p:nvPr/>
        </p:nvGraphicFramePr>
        <p:xfrm>
          <a:off x="921327" y="1149784"/>
          <a:ext cx="9917585" cy="2216871"/>
        </p:xfrm>
        <a:graphic>
          <a:graphicData uri="http://schemas.openxmlformats.org/presentationml/2006/ole">
            <mc:AlternateContent xmlns:mc="http://schemas.openxmlformats.org/markup-compatibility/2006">
              <mc:Choice xmlns:v="urn:schemas-microsoft-com:vml" Requires="v">
                <p:oleObj spid="_x0000_s2108" name="文件" r:id="rId3" imgW="5262196" imgH="1176234" progId="Word.Document.12">
                  <p:embed/>
                </p:oleObj>
              </mc:Choice>
              <mc:Fallback>
                <p:oleObj name="文件" r:id="rId3" imgW="5262196" imgH="1176234" progId="Word.Document.12">
                  <p:embed/>
                  <p:pic>
                    <p:nvPicPr>
                      <p:cNvPr id="0" name=""/>
                      <p:cNvPicPr/>
                      <p:nvPr/>
                    </p:nvPicPr>
                    <p:blipFill>
                      <a:blip r:embed="rId4"/>
                      <a:stretch>
                        <a:fillRect/>
                      </a:stretch>
                    </p:blipFill>
                    <p:spPr>
                      <a:xfrm>
                        <a:off x="921327" y="1149784"/>
                        <a:ext cx="9917585" cy="2216871"/>
                      </a:xfrm>
                      <a:prstGeom prst="rect">
                        <a:avLst/>
                      </a:prstGeom>
                    </p:spPr>
                  </p:pic>
                </p:oleObj>
              </mc:Fallback>
            </mc:AlternateContent>
          </a:graphicData>
        </a:graphic>
      </p:graphicFrame>
      <p:sp>
        <p:nvSpPr>
          <p:cNvPr id="17" name="文字方塊 16"/>
          <p:cNvSpPr txBox="1"/>
          <p:nvPr/>
        </p:nvSpPr>
        <p:spPr>
          <a:xfrm>
            <a:off x="5874327" y="1988128"/>
            <a:ext cx="65" cy="276999"/>
          </a:xfrm>
          <a:prstGeom prst="rect">
            <a:avLst/>
          </a:prstGeom>
          <a:noFill/>
        </p:spPr>
        <p:txBody>
          <a:bodyPr wrap="none" lIns="0" tIns="0" rIns="0" bIns="0" rtlCol="0">
            <a:spAutoFit/>
          </a:bodyPr>
          <a:lstStyle/>
          <a:p>
            <a:endParaRPr lang="zh-TW" altLang="en-US" dirty="0"/>
          </a:p>
        </p:txBody>
      </p:sp>
      <mc:AlternateContent xmlns:mc="http://schemas.openxmlformats.org/markup-compatibility/2006" xmlns:a14="http://schemas.microsoft.com/office/drawing/2010/main">
        <mc:Choice Requires="a14">
          <p:sp>
            <p:nvSpPr>
              <p:cNvPr id="19" name="文字方塊 18"/>
              <p:cNvSpPr txBox="1"/>
              <p:nvPr/>
            </p:nvSpPr>
            <p:spPr>
              <a:xfrm>
                <a:off x="6333647" y="1724211"/>
                <a:ext cx="667362" cy="307777"/>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b="0" i="1" smtClean="0">
                          <a:latin typeface="Cambria Math" panose="02040503050406030204" pitchFamily="18" charset="0"/>
                        </a:rPr>
                        <m:t>𝑟</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𝐷</m:t>
                      </m:r>
                    </m:oMath>
                  </m:oMathPara>
                </a14:m>
                <a:endParaRPr lang="zh-TW" altLang="en-US" sz="20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6333647" y="1724211"/>
                <a:ext cx="667362" cy="307777"/>
              </a:xfrm>
              <a:prstGeom prst="rect">
                <a:avLst/>
              </a:prstGeom>
              <a:blipFill rotWithShape="1">
                <a:blip r:embed="rId5"/>
                <a:stretch>
                  <a:fillRect l="-2609" r="-4348" b="-1786"/>
                </a:stretch>
              </a:blipFill>
              <a:ln w="38100">
                <a:solidFill>
                  <a:srgbClr val="C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p:cNvSpPr txBox="1"/>
              <p:nvPr/>
            </p:nvSpPr>
            <p:spPr>
              <a:xfrm>
                <a:off x="4747710" y="2073553"/>
                <a:ext cx="1431417" cy="369332"/>
              </a:xfrm>
              <a:prstGeom prst="rect">
                <a:avLst/>
              </a:prstGeom>
              <a:noFill/>
              <a:ln w="38100">
                <a:solidFill>
                  <a:srgbClr val="C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zh-TW" altLang="en-US" sz="2400" b="0" i="1" smtClean="0">
                              <a:latin typeface="Cambria Math" panose="02040503050406030204" pitchFamily="18" charset="0"/>
                            </a:rPr>
                            <m:t>𝜏</m:t>
                          </m:r>
                        </m:e>
                        <m:sub>
                          <m:r>
                            <a:rPr lang="en-US" altLang="zh-TW" sz="2400" b="0" i="1" smtClean="0">
                              <a:latin typeface="Cambria Math" panose="02040503050406030204" pitchFamily="18" charset="0"/>
                            </a:rPr>
                            <m:t>𝑐</m:t>
                          </m:r>
                        </m:sub>
                      </m:sSub>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oMath>
                  </m:oMathPara>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4747710" y="2073553"/>
                <a:ext cx="1431417" cy="369332"/>
              </a:xfrm>
              <a:prstGeom prst="rect">
                <a:avLst/>
              </a:prstGeom>
              <a:blipFill rotWithShape="1">
                <a:blip r:embed="rId6"/>
                <a:stretch>
                  <a:fillRect l="-1245" r="-2490" b="-7463"/>
                </a:stretch>
              </a:blipFill>
              <a:ln w="38100">
                <a:solidFill>
                  <a:srgbClr val="C00000"/>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1142639" y="3452080"/>
                <a:ext cx="98171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𝐸𝑓𝑓𝑒𝑐𝑡𝑖𝑣𝑒</m:t>
                      </m:r>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ea typeface="Cambria Math" panose="02040503050406030204" pitchFamily="18" charset="0"/>
                        </a:rPr>
                        <m:t>𝑎𝑓𝑡𝑒𝑟</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𝑡𝑎𝑥</m:t>
                      </m:r>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ea typeface="Cambria Math" panose="02040503050406030204" pitchFamily="18" charset="0"/>
                        </a:rPr>
                        <m:t>𝑐𝑜𝑠𝑡</m:t>
                      </m:r>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ea typeface="Cambria Math" panose="02040503050406030204" pitchFamily="18" charset="0"/>
                        </a:rPr>
                        <m:t>𝑜𝑓</m:t>
                      </m:r>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ea typeface="Cambria Math" panose="02040503050406030204" pitchFamily="18" charset="0"/>
                        </a:rPr>
                        <m:t>𝑑𝑒𝑏𝑡</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×$100,000)+</m:t>
                      </m:r>
                      <m:d>
                        <m:dPr>
                          <m:ctrlPr>
                            <a:rPr lang="en-US" altLang="zh-TW" sz="2400" b="0" i="1" smtClean="0">
                              <a:latin typeface="Cambria Math" panose="02040503050406030204" pitchFamily="18" charset="0"/>
                              <a:ea typeface="Cambria Math" panose="02040503050406030204" pitchFamily="18" charset="0"/>
                            </a:rPr>
                          </m:ctrlPr>
                        </m:dPr>
                        <m:e>
                          <m:sSub>
                            <m:sSubPr>
                              <m:ctrlPr>
                                <a:rPr lang="en-US" altLang="zh-TW" sz="2400" b="0" i="1" smtClean="0">
                                  <a:latin typeface="Cambria Math" panose="02040503050406030204" pitchFamily="18" charset="0"/>
                                  <a:ea typeface="Cambria Math" panose="02040503050406030204" pitchFamily="18" charset="0"/>
                                </a:rPr>
                              </m:ctrlPr>
                            </m:sSubPr>
                            <m:e>
                              <m:r>
                                <a:rPr lang="zh-TW" altLang="en-US" sz="2400" b="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×$100,00</m:t>
                          </m:r>
                        </m:e>
                      </m:d>
                    </m:oMath>
                  </m:oMathPara>
                </a14:m>
                <a:endParaRPr lang="zh-TW" altLang="en-US" sz="24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1142639" y="3452080"/>
                <a:ext cx="9817175" cy="369332"/>
              </a:xfrm>
              <a:prstGeom prst="rect">
                <a:avLst/>
              </a:prstGeom>
              <a:blipFill rotWithShape="1">
                <a:blip r:embed="rId7"/>
                <a:stretch>
                  <a:fillRect l="-1428" r="-931" b="-377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p:cNvSpPr txBox="1"/>
              <p:nvPr/>
            </p:nvSpPr>
            <p:spPr>
              <a:xfrm>
                <a:off x="5749635" y="4105758"/>
                <a:ext cx="3027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×$100,00(1−</m:t>
                      </m:r>
                      <m:sSub>
                        <m:sSubPr>
                          <m:ctrlPr>
                            <a:rPr lang="en-US" altLang="zh-TW" sz="2400" b="0" i="1" smtClean="0">
                              <a:latin typeface="Cambria Math" panose="02040503050406030204" pitchFamily="18" charset="0"/>
                              <a:ea typeface="Cambria Math" panose="02040503050406030204" pitchFamily="18" charset="0"/>
                            </a:rPr>
                          </m:ctrlPr>
                        </m:sSubPr>
                        <m:e>
                          <m:r>
                            <a:rPr lang="zh-TW" altLang="en-US" sz="2400" b="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749635" y="4105758"/>
                <a:ext cx="3027495" cy="369332"/>
              </a:xfrm>
              <a:prstGeom prst="rect">
                <a:avLst/>
              </a:prstGeom>
              <a:blipFill rotWithShape="1">
                <a:blip r:embed="rId8"/>
                <a:stretch>
                  <a:fillRect l="-402" r="-3219" b="-38333"/>
                </a:stretch>
              </a:blipFill>
            </p:spPr>
            <p:txBody>
              <a:bodyPr/>
              <a:lstStyle/>
              <a:p>
                <a:r>
                  <a:rPr lang="zh-TW" altLang="en-US">
                    <a:noFill/>
                  </a:rPr>
                  <a:t> </a:t>
                </a:r>
              </a:p>
            </p:txBody>
          </p:sp>
        </mc:Fallback>
      </mc:AlternateContent>
      <p:sp>
        <p:nvSpPr>
          <p:cNvPr id="23" name="向右箭號 22"/>
          <p:cNvSpPr/>
          <p:nvPr/>
        </p:nvSpPr>
        <p:spPr>
          <a:xfrm>
            <a:off x="3455006" y="4916742"/>
            <a:ext cx="61432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23"/>
              <p:cNvSpPr txBox="1"/>
              <p:nvPr/>
            </p:nvSpPr>
            <p:spPr>
              <a:xfrm>
                <a:off x="4330647" y="5036876"/>
                <a:ext cx="73748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𝑡</m:t>
                      </m:r>
                      <m:r>
                        <a:rPr lang="en-US" altLang="zh-TW" sz="2400" i="1">
                          <a:latin typeface="Cambria Math" panose="02040503050406030204" pitchFamily="18" charset="0"/>
                          <a:ea typeface="Cambria Math" panose="02040503050406030204" pitchFamily="18" charset="0"/>
                        </a:rPr>
                        <m:t>h𝑒</m:t>
                      </m:r>
                      <m:r>
                        <a:rPr lang="en-US" altLang="zh-TW" sz="2400" i="1">
                          <a:latin typeface="Cambria Math" panose="02040503050406030204" pitchFamily="18" charset="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𝑒𝑓𝑓𝑒𝑐𝑡𝑖𝑣𝑒</m:t>
                      </m:r>
                      <m:r>
                        <a:rPr lang="en-US" altLang="zh-TW" sz="2400" i="1">
                          <a:latin typeface="Cambria Math" panose="02040503050406030204" pitchFamily="18" charset="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𝑎𝑓𝑡𝑒𝑟</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𝑡𝑎𝑥</m:t>
                      </m:r>
                      <m:r>
                        <a:rPr lang="en-US" altLang="zh-TW" sz="2400" i="1">
                          <a:latin typeface="Cambria Math" panose="02040503050406030204" pitchFamily="18" charset="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𝑏𝑜𝑟𝑟𝑜𝑤𝑖𝑛𝑔</m:t>
                      </m:r>
                      <m:r>
                        <a:rPr lang="en-US" altLang="zh-TW" sz="2400" i="1">
                          <a:latin typeface="Cambria Math" panose="02040503050406030204" pitchFamily="18" charset="0"/>
                          <a:ea typeface="Cambria Math" panose="02040503050406030204" pitchFamily="18" charset="0"/>
                        </a:rPr>
                        <m:t> </m:t>
                      </m:r>
                      <m:r>
                        <a:rPr lang="en-US" altLang="zh-TW" sz="2400" i="1">
                          <a:latin typeface="Cambria Math" panose="02040503050406030204" pitchFamily="18" charset="0"/>
                          <a:ea typeface="Cambria Math" panose="02040503050406030204" pitchFamily="18" charset="0"/>
                        </a:rPr>
                        <m:t>𝑟𝑎𝑡𝑒</m:t>
                      </m:r>
                      <m:r>
                        <a:rPr lang="en-US" altLang="zh-TW" sz="240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𝑟</m:t>
                      </m:r>
                      <m:r>
                        <a:rPr lang="en-US" altLang="zh-TW" sz="2400" b="0" i="1" smtClean="0">
                          <a:latin typeface="Cambria Math" panose="02040503050406030204" pitchFamily="18" charset="0"/>
                          <a:ea typeface="Cambria Math" panose="02040503050406030204" pitchFamily="18" charset="0"/>
                        </a:rPr>
                        <m:t>×</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sSub>
                            <m:sSubPr>
                              <m:ctrlPr>
                                <a:rPr lang="en-US" altLang="zh-TW" sz="2400" b="0" i="1" smtClean="0">
                                  <a:latin typeface="Cambria Math" panose="02040503050406030204" pitchFamily="18" charset="0"/>
                                  <a:ea typeface="Cambria Math" panose="02040503050406030204" pitchFamily="18" charset="0"/>
                                </a:rPr>
                              </m:ctrlPr>
                            </m:sSubPr>
                            <m:e>
                              <m:r>
                                <a:rPr lang="zh-TW" altLang="en-US" sz="2400" b="0" i="1" smtClean="0">
                                  <a:latin typeface="Cambria Math" panose="02040503050406030204" pitchFamily="18" charset="0"/>
                                  <a:ea typeface="Cambria Math" panose="02040503050406030204" pitchFamily="18" charset="0"/>
                                </a:rPr>
                                <m:t>𝜏</m:t>
                              </m:r>
                            </m:e>
                            <m:sub>
                              <m:r>
                                <a:rPr lang="en-US" altLang="zh-TW" sz="2400" b="0" i="1" smtClean="0">
                                  <a:latin typeface="Cambria Math" panose="02040503050406030204" pitchFamily="18" charset="0"/>
                                  <a:ea typeface="Cambria Math" panose="02040503050406030204" pitchFamily="18" charset="0"/>
                                </a:rPr>
                                <m:t>𝑐</m:t>
                              </m:r>
                            </m:sub>
                          </m:sSub>
                        </m:e>
                      </m:d>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4330647" y="5036876"/>
                <a:ext cx="7374839" cy="369332"/>
              </a:xfrm>
              <a:prstGeom prst="rect">
                <a:avLst/>
              </a:prstGeom>
              <a:blipFill rotWithShape="1">
                <a:blip r:embed="rId9"/>
                <a:stretch>
                  <a:fillRect l="-1240" r="-3223" b="-37705"/>
                </a:stretch>
              </a:blipFill>
            </p:spPr>
            <p:txBody>
              <a:bodyPr/>
              <a:lstStyle/>
              <a:p>
                <a:r>
                  <a:rPr lang="zh-TW" altLang="en-US">
                    <a:noFill/>
                  </a:rPr>
                  <a:t> </a:t>
                </a:r>
              </a:p>
            </p:txBody>
          </p:sp>
        </mc:Fallback>
      </mc:AlternateContent>
      <p:cxnSp>
        <p:nvCxnSpPr>
          <p:cNvPr id="25" name="直線接點 24"/>
          <p:cNvCxnSpPr/>
          <p:nvPr/>
        </p:nvCxnSpPr>
        <p:spPr>
          <a:xfrm>
            <a:off x="6553200" y="4253345"/>
            <a:ext cx="1155305" cy="5541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57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64572" y="568325"/>
                <a:ext cx="10616046" cy="2950730"/>
              </a:xfrm>
            </p:spPr>
            <p:txBody>
              <a:bodyPr>
                <a:noAutofit/>
              </a:bodyPr>
              <a:lstStyle/>
              <a:p>
                <a:pPr algn="just">
                  <a:lnSpc>
                    <a:spcPct val="150000"/>
                  </a:lnSpc>
                </a:pPr>
                <a:r>
                  <a:rPr lang="en-US" altLang="zh-TW" sz="2800" dirty="0"/>
                  <a:t>The tax-deductibility of interest payments, however, lowers the effective after-tax cost of debt to the firm. As we discussed in Chapter 12, we can account for the benefit of the interest tax shield </a:t>
                </a:r>
                <a14:m>
                  <m:oMath xmlns:m="http://schemas.openxmlformats.org/officeDocument/2006/math">
                    <m:r>
                      <a:rPr lang="en-US" altLang="zh-TW" sz="2800" i="1">
                        <a:solidFill>
                          <a:prstClr val="black"/>
                        </a:solidFill>
                        <a:latin typeface="Cambria Math" panose="02040503050406030204" pitchFamily="18" charset="0"/>
                      </a:rPr>
                      <m:t>𝑟</m:t>
                    </m:r>
                    <m:r>
                      <a:rPr lang="en-US" altLang="zh-TW" sz="2800" i="1">
                        <a:solidFill>
                          <a:prstClr val="black"/>
                        </a:solidFill>
                        <a:latin typeface="Cambria Math" panose="02040503050406030204" pitchFamily="18" charset="0"/>
                        <a:ea typeface="Cambria Math" panose="02040503050406030204" pitchFamily="18" charset="0"/>
                      </a:rPr>
                      <m:t>=</m:t>
                    </m:r>
                    <m:d>
                      <m:dPr>
                        <m:ctrlPr>
                          <a:rPr lang="en-US" altLang="zh-TW" sz="2800" i="1">
                            <a:solidFill>
                              <a:prstClr val="black"/>
                            </a:solidFill>
                            <a:latin typeface="Cambria Math" panose="02040503050406030204" pitchFamily="18" charset="0"/>
                            <a:ea typeface="Cambria Math" panose="02040503050406030204" pitchFamily="18" charset="0"/>
                          </a:rPr>
                        </m:ctrlPr>
                      </m:dPr>
                      <m:e>
                        <m:r>
                          <a:rPr lang="en-US" altLang="zh-TW" sz="2800" i="1">
                            <a:solidFill>
                              <a:prstClr val="black"/>
                            </a:solidFill>
                            <a:latin typeface="Cambria Math" panose="02040503050406030204" pitchFamily="18" charset="0"/>
                            <a:ea typeface="Cambria Math" panose="02040503050406030204" pitchFamily="18" charset="0"/>
                          </a:rPr>
                          <m:t>1−</m:t>
                        </m:r>
                        <m:sSub>
                          <m:sSubPr>
                            <m:ctrlPr>
                              <a:rPr lang="en-US" altLang="zh-TW" sz="2800" i="1">
                                <a:solidFill>
                                  <a:prstClr val="black"/>
                                </a:solidFill>
                                <a:latin typeface="Cambria Math" panose="02040503050406030204" pitchFamily="18" charset="0"/>
                                <a:ea typeface="Cambria Math" panose="02040503050406030204" pitchFamily="18" charset="0"/>
                              </a:rPr>
                            </m:ctrlPr>
                          </m:sSubPr>
                          <m:e>
                            <m:r>
                              <a:rPr lang="zh-TW" altLang="en-US" sz="2800" i="1">
                                <a:solidFill>
                                  <a:prstClr val="black"/>
                                </a:solidFill>
                                <a:latin typeface="Cambria Math" panose="02040503050406030204" pitchFamily="18" charset="0"/>
                                <a:ea typeface="Cambria Math" panose="02040503050406030204" pitchFamily="18" charset="0"/>
                              </a:rPr>
                              <m:t>𝜏</m:t>
                            </m:r>
                          </m:e>
                          <m:sub>
                            <m:r>
                              <a:rPr lang="en-US" altLang="zh-TW" sz="2800" i="1">
                                <a:solidFill>
                                  <a:prstClr val="black"/>
                                </a:solidFill>
                                <a:latin typeface="Cambria Math" panose="02040503050406030204" pitchFamily="18" charset="0"/>
                                <a:ea typeface="Cambria Math" panose="02040503050406030204" pitchFamily="18" charset="0"/>
                              </a:rPr>
                              <m:t>𝑐</m:t>
                            </m:r>
                          </m:sub>
                        </m:sSub>
                      </m:e>
                    </m:d>
                  </m:oMath>
                </a14:m>
                <a:r>
                  <a:rPr lang="en-US" altLang="zh-TW" sz="2800" dirty="0"/>
                  <a:t> by calculating the WACC using the effective after-tax cost of debt:</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64572" y="568325"/>
                <a:ext cx="10616046" cy="2950730"/>
              </a:xfrm>
              <a:blipFill>
                <a:blip r:embed="rId2"/>
                <a:stretch>
                  <a:fillRect l="-1091" r="-1149" b="-148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924140" y="3680248"/>
                <a:ext cx="5010218" cy="789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smtClean="0">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𝑤𝑎𝑐𝑐</m:t>
                          </m:r>
                        </m:sub>
                      </m:sSub>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a:rPr lang="zh-TW" altLang="en-US" sz="2400" i="1">
                              <a:latin typeface="Cambria Math" panose="02040503050406030204" pitchFamily="18" charset="0"/>
                            </a:rPr>
                            <m:t>𝐸</m:t>
                          </m:r>
                        </m:num>
                        <m:den>
                          <m:r>
                            <a:rPr lang="zh-TW" altLang="en-US" sz="2400" i="1">
                              <a:latin typeface="Cambria Math" panose="02040503050406030204" pitchFamily="18" charset="0"/>
                            </a:rPr>
                            <m:t>𝐸</m:t>
                          </m:r>
                          <m:r>
                            <a:rPr lang="zh-TW" altLang="en-US" sz="2400" i="0">
                              <a:latin typeface="Cambria Math" panose="02040503050406030204" pitchFamily="18" charset="0"/>
                            </a:rPr>
                            <m:t>+</m:t>
                          </m:r>
                          <m:r>
                            <a:rPr lang="zh-TW" altLang="en-US" sz="2400" i="1">
                              <a:latin typeface="Cambria Math" panose="02040503050406030204" pitchFamily="18" charset="0"/>
                            </a:rPr>
                            <m:t>𝐷</m:t>
                          </m:r>
                        </m:den>
                      </m:f>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𝐸</m:t>
                          </m:r>
                        </m:sub>
                      </m:sSub>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m:rPr>
                              <m:sty m:val="p"/>
                            </m:rPr>
                            <a:rPr lang="en-US" altLang="zh-TW" sz="2400" i="1">
                              <a:latin typeface="Cambria Math" panose="02040503050406030204" pitchFamily="18" charset="0"/>
                            </a:rPr>
                            <m:t>D</m:t>
                          </m:r>
                        </m:num>
                        <m:den>
                          <m:r>
                            <a:rPr lang="zh-TW" altLang="en-US" sz="2400" i="1">
                              <a:latin typeface="Cambria Math" panose="02040503050406030204" pitchFamily="18" charset="0"/>
                            </a:rPr>
                            <m:t>𝐸</m:t>
                          </m:r>
                          <m:r>
                            <a:rPr lang="zh-TW" altLang="en-US" sz="2400" i="0">
                              <a:latin typeface="Cambria Math" panose="02040503050406030204" pitchFamily="18" charset="0"/>
                            </a:rPr>
                            <m:t>+</m:t>
                          </m:r>
                          <m:r>
                            <a:rPr lang="zh-TW" altLang="en-US" sz="2400" i="1">
                              <a:latin typeface="Cambria Math" panose="02040503050406030204" pitchFamily="18" charset="0"/>
                            </a:rPr>
                            <m:t>𝐷</m:t>
                          </m:r>
                        </m:den>
                      </m:f>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𝐷</m:t>
                          </m:r>
                        </m:sub>
                      </m:sSub>
                      <m:d>
                        <m:dPr>
                          <m:ctrlPr>
                            <a:rPr lang="zh-TW" altLang="en-US" sz="2400" i="1">
                              <a:latin typeface="Cambria Math" panose="02040503050406030204" pitchFamily="18" charset="0"/>
                            </a:rPr>
                          </m:ctrlPr>
                        </m:dPr>
                        <m:e>
                          <m:r>
                            <a:rPr lang="zh-TW" altLang="en-US" sz="2400" i="0">
                              <a:latin typeface="Cambria Math" panose="02040503050406030204" pitchFamily="18" charset="0"/>
                            </a:rPr>
                            <m:t>1−</m:t>
                          </m:r>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𝜏</m:t>
                              </m:r>
                            </m:e>
                            <m:sub>
                              <m:r>
                                <a:rPr lang="zh-TW" altLang="en-US" sz="2400" i="1">
                                  <a:latin typeface="Cambria Math" panose="02040503050406030204" pitchFamily="18" charset="0"/>
                                </a:rPr>
                                <m:t>𝑐</m:t>
                              </m:r>
                            </m:sub>
                          </m:sSub>
                        </m:e>
                      </m:d>
                    </m:oMath>
                  </m:oMathPara>
                </a14:m>
                <a:endParaRPr lang="zh-TW"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924140" y="3680248"/>
                <a:ext cx="5010218" cy="78996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924140" y="4631401"/>
                <a:ext cx="5719450" cy="789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smtClean="0">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𝑤𝑎𝑐𝑐</m:t>
                          </m:r>
                        </m:sub>
                      </m:sSub>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a:rPr lang="zh-TW" altLang="en-US" sz="2400" i="1">
                              <a:latin typeface="Cambria Math" panose="02040503050406030204" pitchFamily="18" charset="0"/>
                            </a:rPr>
                            <m:t>𝐸</m:t>
                          </m:r>
                        </m:num>
                        <m:den>
                          <m:r>
                            <a:rPr lang="zh-TW" altLang="en-US" sz="2400" i="1">
                              <a:latin typeface="Cambria Math" panose="02040503050406030204" pitchFamily="18" charset="0"/>
                            </a:rPr>
                            <m:t>𝐸</m:t>
                          </m:r>
                          <m:r>
                            <a:rPr lang="zh-TW" altLang="en-US" sz="2400" i="0">
                              <a:latin typeface="Cambria Math" panose="02040503050406030204" pitchFamily="18" charset="0"/>
                            </a:rPr>
                            <m:t>+</m:t>
                          </m:r>
                          <m:r>
                            <a:rPr lang="zh-TW" altLang="en-US" sz="2400" i="1">
                              <a:latin typeface="Cambria Math" panose="02040503050406030204" pitchFamily="18" charset="0"/>
                            </a:rPr>
                            <m:t>𝐷</m:t>
                          </m:r>
                        </m:den>
                      </m:f>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𝐸</m:t>
                          </m:r>
                        </m:sub>
                      </m:sSub>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m:rPr>
                              <m:sty m:val="p"/>
                            </m:rPr>
                            <a:rPr lang="en-US" altLang="zh-TW" sz="2400" i="1">
                              <a:latin typeface="Cambria Math" panose="02040503050406030204" pitchFamily="18" charset="0"/>
                            </a:rPr>
                            <m:t>D</m:t>
                          </m:r>
                        </m:num>
                        <m:den>
                          <m:r>
                            <a:rPr lang="zh-TW" altLang="en-US" sz="2400" i="1">
                              <a:latin typeface="Cambria Math" panose="02040503050406030204" pitchFamily="18" charset="0"/>
                            </a:rPr>
                            <m:t>𝐸</m:t>
                          </m:r>
                          <m:r>
                            <a:rPr lang="zh-TW" altLang="en-US" sz="2400" i="0">
                              <a:latin typeface="Cambria Math" panose="02040503050406030204" pitchFamily="18" charset="0"/>
                            </a:rPr>
                            <m:t>+</m:t>
                          </m:r>
                          <m:r>
                            <a:rPr lang="zh-TW" altLang="en-US" sz="2400" i="1">
                              <a:latin typeface="Cambria Math" panose="02040503050406030204" pitchFamily="18" charset="0"/>
                            </a:rPr>
                            <m:t>𝐷</m:t>
                          </m:r>
                        </m:den>
                      </m:f>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𝐷</m:t>
                          </m:r>
                        </m:sub>
                      </m:sSub>
                      <m:r>
                        <a:rPr lang="zh-TW" altLang="en-US" sz="2400" i="0">
                          <a:latin typeface="Cambria Math" panose="02040503050406030204" pitchFamily="18" charset="0"/>
                        </a:rPr>
                        <m:t>−</m:t>
                      </m:r>
                      <m:f>
                        <m:fPr>
                          <m:ctrlPr>
                            <a:rPr lang="zh-TW" altLang="en-US" sz="2400" i="1">
                              <a:latin typeface="Cambria Math" panose="02040503050406030204" pitchFamily="18" charset="0"/>
                            </a:rPr>
                          </m:ctrlPr>
                        </m:fPr>
                        <m:num>
                          <m:r>
                            <m:rPr>
                              <m:sty m:val="p"/>
                            </m:rPr>
                            <a:rPr lang="en-US" altLang="zh-TW" sz="2400" i="1">
                              <a:latin typeface="Cambria Math" panose="02040503050406030204" pitchFamily="18" charset="0"/>
                            </a:rPr>
                            <m:t>D</m:t>
                          </m:r>
                        </m:num>
                        <m:den>
                          <m:r>
                            <a:rPr lang="zh-TW" altLang="en-US" sz="2400" i="1">
                              <a:latin typeface="Cambria Math" panose="02040503050406030204" pitchFamily="18" charset="0"/>
                            </a:rPr>
                            <m:t>𝐸</m:t>
                          </m:r>
                          <m:r>
                            <a:rPr lang="zh-TW" altLang="en-US" sz="2400" i="0">
                              <a:latin typeface="Cambria Math" panose="02040503050406030204" pitchFamily="18" charset="0"/>
                            </a:rPr>
                            <m:t>+</m:t>
                          </m:r>
                          <m:r>
                            <a:rPr lang="zh-TW" altLang="en-US" sz="2400" i="1">
                              <a:latin typeface="Cambria Math" panose="02040503050406030204" pitchFamily="18" charset="0"/>
                            </a:rPr>
                            <m:t>𝐷</m:t>
                          </m:r>
                        </m:den>
                      </m:f>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𝑟</m:t>
                          </m:r>
                        </m:e>
                        <m:sub>
                          <m:r>
                            <a:rPr lang="zh-TW" altLang="en-US" sz="2400" i="1">
                              <a:latin typeface="Cambria Math" panose="02040503050406030204" pitchFamily="18" charset="0"/>
                            </a:rPr>
                            <m:t>𝐷</m:t>
                          </m:r>
                        </m:sub>
                      </m:sSub>
                      <m:sSub>
                        <m:sSubPr>
                          <m:ctrlPr>
                            <a:rPr lang="zh-TW" altLang="en-US" sz="2400" i="1">
                              <a:latin typeface="Cambria Math" panose="02040503050406030204" pitchFamily="18" charset="0"/>
                            </a:rPr>
                          </m:ctrlPr>
                        </m:sSubPr>
                        <m:e>
                          <m:r>
                            <a:rPr lang="zh-TW" altLang="en-US" sz="2400" i="1">
                              <a:latin typeface="Cambria Math" panose="02040503050406030204" pitchFamily="18" charset="0"/>
                            </a:rPr>
                            <m:t>𝜏</m:t>
                          </m:r>
                        </m:e>
                        <m:sub>
                          <m:r>
                            <a:rPr lang="zh-TW" altLang="en-US" sz="2400" i="1">
                              <a:latin typeface="Cambria Math" panose="02040503050406030204" pitchFamily="18" charset="0"/>
                            </a:rPr>
                            <m:t>𝑐</m:t>
                          </m:r>
                        </m:sub>
                      </m:sSub>
                    </m:oMath>
                  </m:oMathPara>
                </a14:m>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924140" y="4631401"/>
                <a:ext cx="5719450" cy="789960"/>
              </a:xfrm>
              <a:prstGeom prst="rect">
                <a:avLst/>
              </a:prstGeom>
              <a:blipFill>
                <a:blip r:embed="rId4"/>
                <a:stretch>
                  <a:fillRect/>
                </a:stretch>
              </a:blipFill>
            </p:spPr>
            <p:txBody>
              <a:bodyPr/>
              <a:lstStyle/>
              <a:p>
                <a:r>
                  <a:rPr lang="zh-TW" altLang="en-US">
                    <a:noFill/>
                  </a:rPr>
                  <a:t> </a:t>
                </a:r>
              </a:p>
            </p:txBody>
          </p:sp>
        </mc:Fallback>
      </mc:AlternateContent>
      <p:sp>
        <p:nvSpPr>
          <p:cNvPr id="16" name="弧形箭號 (下彎) 15"/>
          <p:cNvSpPr/>
          <p:nvPr/>
        </p:nvSpPr>
        <p:spPr>
          <a:xfrm>
            <a:off x="6682670" y="3680248"/>
            <a:ext cx="771076" cy="2405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7" name="文字方塊 16"/>
          <p:cNvSpPr txBox="1"/>
          <p:nvPr/>
        </p:nvSpPr>
        <p:spPr>
          <a:xfrm>
            <a:off x="4661983" y="6044219"/>
            <a:ext cx="1402500" cy="369332"/>
          </a:xfrm>
          <a:prstGeom prst="rect">
            <a:avLst/>
          </a:prstGeom>
          <a:noFill/>
        </p:spPr>
        <p:txBody>
          <a:bodyPr wrap="none" rtlCol="0">
            <a:spAutoFit/>
          </a:bodyPr>
          <a:lstStyle/>
          <a:p>
            <a:pPr algn="ctr"/>
            <a:r>
              <a:rPr lang="en-US" altLang="zh-TW" dirty="0"/>
              <a:t>Pretax WACC</a:t>
            </a:r>
            <a:endParaRPr lang="zh-TW" altLang="en-US" dirty="0"/>
          </a:p>
        </p:txBody>
      </p:sp>
      <p:sp>
        <p:nvSpPr>
          <p:cNvPr id="19" name="文字方塊 18"/>
          <p:cNvSpPr txBox="1"/>
          <p:nvPr/>
        </p:nvSpPr>
        <p:spPr>
          <a:xfrm>
            <a:off x="6747163" y="6046453"/>
            <a:ext cx="3557286" cy="369332"/>
          </a:xfrm>
          <a:prstGeom prst="rect">
            <a:avLst/>
          </a:prstGeom>
          <a:noFill/>
        </p:spPr>
        <p:txBody>
          <a:bodyPr wrap="square" rtlCol="0">
            <a:spAutoFit/>
          </a:bodyPr>
          <a:lstStyle/>
          <a:p>
            <a:pPr algn="ctr"/>
            <a:r>
              <a:rPr lang="en-US" altLang="zh-TW" dirty="0"/>
              <a:t>Reduction Due to Interest Tax Shield</a:t>
            </a:r>
          </a:p>
        </p:txBody>
      </p:sp>
      <p:sp>
        <p:nvSpPr>
          <p:cNvPr id="4" name="左大括弧 3"/>
          <p:cNvSpPr/>
          <p:nvPr/>
        </p:nvSpPr>
        <p:spPr>
          <a:xfrm rot="16200000">
            <a:off x="5135413" y="4383389"/>
            <a:ext cx="509286" cy="2585230"/>
          </a:xfrm>
          <a:prstGeom prst="leftBrace">
            <a:avLst>
              <a:gd name="adj1" fmla="val 37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1" name="左大括弧 10"/>
          <p:cNvSpPr/>
          <p:nvPr/>
        </p:nvSpPr>
        <p:spPr>
          <a:xfrm rot="16200000">
            <a:off x="7483163" y="5006405"/>
            <a:ext cx="562975" cy="1392886"/>
          </a:xfrm>
          <a:prstGeom prst="leftBrace">
            <a:avLst>
              <a:gd name="adj1" fmla="val 37879"/>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弧形箭號 (下彎) 12"/>
          <p:cNvSpPr/>
          <p:nvPr/>
        </p:nvSpPr>
        <p:spPr>
          <a:xfrm>
            <a:off x="6636327" y="3832648"/>
            <a:ext cx="526473" cy="2405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cxnSp>
        <p:nvCxnSpPr>
          <p:cNvPr id="9" name="直線單箭頭接點 8"/>
          <p:cNvCxnSpPr/>
          <p:nvPr/>
        </p:nvCxnSpPr>
        <p:spPr>
          <a:xfrm flipH="1">
            <a:off x="6447099" y="4282633"/>
            <a:ext cx="452464" cy="5092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7453746" y="4225636"/>
            <a:ext cx="0" cy="4057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33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animBg="1"/>
      <p:bldP spid="17" grpId="0"/>
      <p:bldP spid="19" grpId="0"/>
      <p:bldP spid="4" grpId="0" animBg="1"/>
      <p:bldP spid="1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The WACC with and without Corporate Taxes」的圖片搜尋結果"/>
          <p:cNvPicPr>
            <a:picLocks noGrp="1"/>
          </p:cNvPicPr>
          <p:nvPr>
            <p:ph idx="1"/>
          </p:nvPr>
        </p:nvPicPr>
        <p:blipFill rotWithShape="1">
          <a:blip r:embed="rId2">
            <a:extLst>
              <a:ext uri="{28A0092B-C50C-407E-A947-70E740481C1C}">
                <a14:useLocalDpi xmlns:a14="http://schemas.microsoft.com/office/drawing/2010/main" val="0"/>
              </a:ext>
            </a:extLst>
          </a:blip>
          <a:srcRect l="11698" t="20691" r="14475" b="10775"/>
          <a:stretch/>
        </p:blipFill>
        <p:spPr bwMode="auto">
          <a:xfrm>
            <a:off x="827434" y="1702565"/>
            <a:ext cx="7404795" cy="5155435"/>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文字方塊 4"/>
              <p:cNvSpPr txBox="1"/>
              <p:nvPr/>
            </p:nvSpPr>
            <p:spPr>
              <a:xfrm>
                <a:off x="1808131" y="1302455"/>
                <a:ext cx="4995278" cy="400110"/>
              </a:xfrm>
              <a:prstGeom prst="rect">
                <a:avLst/>
              </a:prstGeom>
              <a:noFill/>
            </p:spPr>
            <p:txBody>
              <a:bodyPr wrap="none" rtlCol="0">
                <a:spAutoFit/>
              </a:bodyPr>
              <a:lstStyle/>
              <a:p>
                <a:r>
                  <a:rPr lang="en-US" altLang="zh-TW" sz="2000" dirty="0"/>
                  <a:t>Marginal corporate income tax rate </a:t>
                </a:r>
                <a14:m>
                  <m:oMath xmlns:m="http://schemas.openxmlformats.org/officeDocument/2006/math">
                    <m:sSub>
                      <m:sSubPr>
                        <m:ctrlPr>
                          <a:rPr lang="en-US" altLang="zh-TW" sz="2000" i="1" smtClean="0">
                            <a:latin typeface="Cambria Math" panose="02040503050406030204" pitchFamily="18" charset="0"/>
                          </a:rPr>
                        </m:ctrlPr>
                      </m:sSubPr>
                      <m:e>
                        <m:r>
                          <a:rPr lang="zh-TW" altLang="en-US" sz="2000" i="1" smtClean="0">
                            <a:latin typeface="Cambria Math" panose="02040503050406030204" pitchFamily="18" charset="0"/>
                          </a:rPr>
                          <m:t>𝜏</m:t>
                        </m:r>
                      </m:e>
                      <m:sub>
                        <m:r>
                          <a:rPr lang="en-US" altLang="zh-TW" sz="2000" b="0" i="1" smtClean="0">
                            <a:latin typeface="Cambria Math" panose="02040503050406030204" pitchFamily="18" charset="0"/>
                          </a:rPr>
                          <m:t>𝑐</m:t>
                        </m:r>
                      </m:sub>
                    </m:sSub>
                    <m:r>
                      <a:rPr lang="en-US" altLang="zh-TW" sz="200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35%</m:t>
                    </m:r>
                  </m:oMath>
                </a14:m>
                <a:endParaRPr lang="zh-TW" altLang="en-US" sz="20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808131" y="1302455"/>
                <a:ext cx="4995278" cy="400110"/>
              </a:xfrm>
              <a:prstGeom prst="rect">
                <a:avLst/>
              </a:prstGeom>
              <a:blipFill>
                <a:blip r:embed="rId3"/>
                <a:stretch>
                  <a:fillRect l="-1343" t="-9231" b="-276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264817" y="2536105"/>
                <a:ext cx="4927183"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𝑊𝐴𝐶𝐶</m:t>
                      </m:r>
                      <m:r>
                        <a:rPr lang="en-US" altLang="zh-TW" b="0" i="1" smtClean="0">
                          <a:latin typeface="Cambria Math" panose="02040503050406030204" pitchFamily="18" charset="0"/>
                        </a:rPr>
                        <m:t> </m:t>
                      </m:r>
                      <m:r>
                        <a:rPr lang="en-US" altLang="zh-TW" b="0" i="1" smtClean="0">
                          <a:latin typeface="Cambria Math" panose="02040503050406030204" pitchFamily="18" charset="0"/>
                        </a:rPr>
                        <m:t>𝑤𝑖𝑡h</m:t>
                      </m:r>
                      <m:r>
                        <a:rPr lang="en-US" altLang="zh-TW" b="0" i="1" smtClean="0">
                          <a:latin typeface="Cambria Math" panose="02040503050406030204" pitchFamily="18" charset="0"/>
                        </a:rPr>
                        <m:t> </m:t>
                      </m:r>
                      <m:r>
                        <a:rPr lang="en-US" altLang="zh-TW" b="0" i="1" smtClean="0">
                          <a:latin typeface="Cambria Math" panose="02040503050406030204" pitchFamily="18" charset="0"/>
                        </a:rPr>
                        <m:t>𝑇𝑎𝑥</m:t>
                      </m:r>
                      <m:r>
                        <a:rPr lang="zh-TW" altLang="en-US" i="0">
                          <a:latin typeface="Cambria Math" panose="02040503050406030204" pitchFamily="18" charset="0"/>
                        </a:rPr>
                        <m:t>=</m:t>
                      </m:r>
                      <m:f>
                        <m:fPr>
                          <m:ctrlPr>
                            <a:rPr lang="zh-TW" altLang="en-US" i="1">
                              <a:latin typeface="Cambria Math" panose="02040503050406030204" pitchFamily="18" charset="0"/>
                            </a:rPr>
                          </m:ctrlPr>
                        </m:fPr>
                        <m:num>
                          <m:r>
                            <a:rPr lang="zh-TW" altLang="en-US" i="1">
                              <a:latin typeface="Cambria Math" panose="02040503050406030204" pitchFamily="18" charset="0"/>
                            </a:rPr>
                            <m:t>𝐸</m:t>
                          </m:r>
                        </m:num>
                        <m:den>
                          <m:r>
                            <a:rPr lang="zh-TW" altLang="en-US" i="1">
                              <a:latin typeface="Cambria Math" panose="02040503050406030204" pitchFamily="18" charset="0"/>
                            </a:rPr>
                            <m:t>𝐸</m:t>
                          </m:r>
                          <m:r>
                            <a:rPr lang="zh-TW" altLang="en-US" i="0">
                              <a:latin typeface="Cambria Math" panose="02040503050406030204" pitchFamily="18" charset="0"/>
                            </a:rPr>
                            <m:t>+</m:t>
                          </m:r>
                          <m:r>
                            <a:rPr lang="zh-TW" altLang="en-US" i="1">
                              <a:latin typeface="Cambria Math" panose="02040503050406030204" pitchFamily="18" charset="0"/>
                            </a:rPr>
                            <m:t>𝐷</m:t>
                          </m:r>
                        </m:den>
                      </m:f>
                      <m:sSub>
                        <m:sSubPr>
                          <m:ctrlPr>
                            <a:rPr lang="zh-TW" altLang="en-US" i="1">
                              <a:latin typeface="Cambria Math" panose="02040503050406030204" pitchFamily="18" charset="0"/>
                            </a:rPr>
                          </m:ctrlPr>
                        </m:sSubPr>
                        <m:e>
                          <m:r>
                            <a:rPr lang="zh-TW" altLang="en-US" i="1">
                              <a:latin typeface="Cambria Math" panose="02040503050406030204" pitchFamily="18" charset="0"/>
                            </a:rPr>
                            <m:t>𝑟</m:t>
                          </m:r>
                        </m:e>
                        <m:sub>
                          <m:r>
                            <a:rPr lang="zh-TW" altLang="en-US" i="1">
                              <a:latin typeface="Cambria Math" panose="02040503050406030204" pitchFamily="18" charset="0"/>
                            </a:rPr>
                            <m:t>𝐸</m:t>
                          </m:r>
                        </m:sub>
                      </m:sSub>
                      <m:r>
                        <a:rPr lang="zh-TW" altLang="en-US" i="0">
                          <a:latin typeface="Cambria Math" panose="02040503050406030204" pitchFamily="18" charset="0"/>
                        </a:rPr>
                        <m:t>+</m:t>
                      </m:r>
                      <m:f>
                        <m:fPr>
                          <m:ctrlPr>
                            <a:rPr lang="zh-TW" altLang="en-US" i="1">
                              <a:latin typeface="Cambria Math" panose="02040503050406030204" pitchFamily="18" charset="0"/>
                            </a:rPr>
                          </m:ctrlPr>
                        </m:fPr>
                        <m:num>
                          <m:r>
                            <m:rPr>
                              <m:sty m:val="p"/>
                            </m:rPr>
                            <a:rPr lang="en-US" altLang="zh-TW" i="1">
                              <a:latin typeface="Cambria Math" panose="02040503050406030204" pitchFamily="18" charset="0"/>
                            </a:rPr>
                            <m:t>D</m:t>
                          </m:r>
                        </m:num>
                        <m:den>
                          <m:r>
                            <a:rPr lang="zh-TW" altLang="en-US" i="1">
                              <a:latin typeface="Cambria Math" panose="02040503050406030204" pitchFamily="18" charset="0"/>
                            </a:rPr>
                            <m:t>𝐸</m:t>
                          </m:r>
                          <m:r>
                            <a:rPr lang="zh-TW" altLang="en-US" i="0">
                              <a:latin typeface="Cambria Math" panose="02040503050406030204" pitchFamily="18" charset="0"/>
                            </a:rPr>
                            <m:t>+</m:t>
                          </m:r>
                          <m:r>
                            <a:rPr lang="zh-TW" altLang="en-US" i="1">
                              <a:latin typeface="Cambria Math" panose="02040503050406030204" pitchFamily="18" charset="0"/>
                            </a:rPr>
                            <m:t>𝐷</m:t>
                          </m:r>
                        </m:den>
                      </m:f>
                      <m:sSub>
                        <m:sSubPr>
                          <m:ctrlPr>
                            <a:rPr lang="zh-TW" altLang="en-US" i="1">
                              <a:latin typeface="Cambria Math" panose="02040503050406030204" pitchFamily="18" charset="0"/>
                            </a:rPr>
                          </m:ctrlPr>
                        </m:sSubPr>
                        <m:e>
                          <m:r>
                            <a:rPr lang="zh-TW" altLang="en-US" i="1">
                              <a:latin typeface="Cambria Math" panose="02040503050406030204" pitchFamily="18" charset="0"/>
                            </a:rPr>
                            <m:t>𝑟</m:t>
                          </m:r>
                        </m:e>
                        <m:sub>
                          <m:r>
                            <a:rPr lang="zh-TW" altLang="en-US" i="1">
                              <a:latin typeface="Cambria Math" panose="02040503050406030204" pitchFamily="18" charset="0"/>
                            </a:rPr>
                            <m:t>𝐷</m:t>
                          </m:r>
                        </m:sub>
                      </m:sSub>
                      <m:d>
                        <m:dPr>
                          <m:ctrlPr>
                            <a:rPr lang="zh-TW" altLang="en-US" i="1">
                              <a:latin typeface="Cambria Math" panose="02040503050406030204" pitchFamily="18" charset="0"/>
                            </a:rPr>
                          </m:ctrlPr>
                        </m:dPr>
                        <m:e>
                          <m:r>
                            <a:rPr lang="zh-TW" altLang="en-US" i="0">
                              <a:latin typeface="Cambria Math" panose="02040503050406030204" pitchFamily="18" charset="0"/>
                            </a:rPr>
                            <m:t>1−</m:t>
                          </m:r>
                          <m:sSub>
                            <m:sSubPr>
                              <m:ctrlPr>
                                <a:rPr lang="zh-TW" altLang="en-US" i="1">
                                  <a:latin typeface="Cambria Math" panose="02040503050406030204" pitchFamily="18" charset="0"/>
                                </a:rPr>
                              </m:ctrlPr>
                            </m:sSubPr>
                            <m:e>
                              <m:r>
                                <a:rPr lang="zh-TW" altLang="en-US" i="1">
                                  <a:latin typeface="Cambria Math" panose="02040503050406030204" pitchFamily="18" charset="0"/>
                                </a:rPr>
                                <m:t>𝜏</m:t>
                              </m:r>
                            </m:e>
                            <m:sub>
                              <m:r>
                                <a:rPr lang="zh-TW" altLang="en-US" i="1">
                                  <a:latin typeface="Cambria Math" panose="02040503050406030204" pitchFamily="18" charset="0"/>
                                </a:rPr>
                                <m:t>𝑐</m:t>
                              </m:r>
                            </m:sub>
                          </m:sSub>
                        </m:e>
                      </m:d>
                    </m:oMath>
                  </m:oMathPara>
                </a14:m>
                <a:endParaRPr lang="zh-TW"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264817" y="2536105"/>
                <a:ext cx="4927183" cy="61549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315200" y="1702565"/>
                <a:ext cx="3926459" cy="615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𝑃</m:t>
                      </m:r>
                      <m:r>
                        <a:rPr lang="en-US" altLang="zh-TW" b="0" i="1" smtClean="0">
                          <a:latin typeface="Cambria Math" panose="02040503050406030204" pitchFamily="18" charset="0"/>
                        </a:rPr>
                        <m:t>𝑟𝑒𝑡𝑎𝑥</m:t>
                      </m:r>
                      <m:r>
                        <a:rPr lang="en-US" altLang="zh-TW" b="0" i="1" smtClean="0">
                          <a:latin typeface="Cambria Math" panose="02040503050406030204" pitchFamily="18" charset="0"/>
                        </a:rPr>
                        <m:t> </m:t>
                      </m:r>
                      <m:r>
                        <a:rPr lang="en-US" altLang="zh-TW" b="0" i="1" smtClean="0">
                          <a:latin typeface="Cambria Math" panose="02040503050406030204" pitchFamily="18" charset="0"/>
                        </a:rPr>
                        <m:t>𝑊𝐴𝐶𝐶</m:t>
                      </m:r>
                      <m:r>
                        <a:rPr lang="zh-TW" altLang="en-US" i="0">
                          <a:latin typeface="Cambria Math" panose="02040503050406030204" pitchFamily="18" charset="0"/>
                        </a:rPr>
                        <m:t>=</m:t>
                      </m:r>
                      <m:f>
                        <m:fPr>
                          <m:ctrlPr>
                            <a:rPr lang="zh-TW" altLang="en-US" i="1">
                              <a:latin typeface="Cambria Math" panose="02040503050406030204" pitchFamily="18" charset="0"/>
                            </a:rPr>
                          </m:ctrlPr>
                        </m:fPr>
                        <m:num>
                          <m:r>
                            <a:rPr lang="zh-TW" altLang="en-US" i="1">
                              <a:latin typeface="Cambria Math" panose="02040503050406030204" pitchFamily="18" charset="0"/>
                            </a:rPr>
                            <m:t>𝐸</m:t>
                          </m:r>
                        </m:num>
                        <m:den>
                          <m:r>
                            <a:rPr lang="zh-TW" altLang="en-US" i="1">
                              <a:latin typeface="Cambria Math" panose="02040503050406030204" pitchFamily="18" charset="0"/>
                            </a:rPr>
                            <m:t>𝐸</m:t>
                          </m:r>
                          <m:r>
                            <a:rPr lang="zh-TW" altLang="en-US" i="0">
                              <a:latin typeface="Cambria Math" panose="02040503050406030204" pitchFamily="18" charset="0"/>
                            </a:rPr>
                            <m:t>+</m:t>
                          </m:r>
                          <m:r>
                            <a:rPr lang="zh-TW" altLang="en-US" i="1">
                              <a:latin typeface="Cambria Math" panose="02040503050406030204" pitchFamily="18" charset="0"/>
                            </a:rPr>
                            <m:t>𝐷</m:t>
                          </m:r>
                        </m:den>
                      </m:f>
                      <m:sSub>
                        <m:sSubPr>
                          <m:ctrlPr>
                            <a:rPr lang="zh-TW" altLang="en-US" i="1">
                              <a:latin typeface="Cambria Math" panose="02040503050406030204" pitchFamily="18" charset="0"/>
                            </a:rPr>
                          </m:ctrlPr>
                        </m:sSubPr>
                        <m:e>
                          <m:r>
                            <a:rPr lang="zh-TW" altLang="en-US" i="1">
                              <a:latin typeface="Cambria Math" panose="02040503050406030204" pitchFamily="18" charset="0"/>
                            </a:rPr>
                            <m:t>𝑟</m:t>
                          </m:r>
                        </m:e>
                        <m:sub>
                          <m:r>
                            <a:rPr lang="zh-TW" altLang="en-US" i="1">
                              <a:latin typeface="Cambria Math" panose="02040503050406030204" pitchFamily="18" charset="0"/>
                            </a:rPr>
                            <m:t>𝐸</m:t>
                          </m:r>
                        </m:sub>
                      </m:sSub>
                      <m:r>
                        <a:rPr lang="zh-TW" altLang="en-US" i="0">
                          <a:latin typeface="Cambria Math" panose="02040503050406030204" pitchFamily="18" charset="0"/>
                        </a:rPr>
                        <m:t>+</m:t>
                      </m:r>
                      <m:f>
                        <m:fPr>
                          <m:ctrlPr>
                            <a:rPr lang="zh-TW" altLang="en-US" i="1">
                              <a:latin typeface="Cambria Math" panose="02040503050406030204" pitchFamily="18" charset="0"/>
                            </a:rPr>
                          </m:ctrlPr>
                        </m:fPr>
                        <m:num>
                          <m:r>
                            <m:rPr>
                              <m:sty m:val="p"/>
                            </m:rPr>
                            <a:rPr lang="en-US" altLang="zh-TW" i="1">
                              <a:latin typeface="Cambria Math" panose="02040503050406030204" pitchFamily="18" charset="0"/>
                            </a:rPr>
                            <m:t>D</m:t>
                          </m:r>
                        </m:num>
                        <m:den>
                          <m:r>
                            <a:rPr lang="zh-TW" altLang="en-US" i="1">
                              <a:latin typeface="Cambria Math" panose="02040503050406030204" pitchFamily="18" charset="0"/>
                            </a:rPr>
                            <m:t>𝐸</m:t>
                          </m:r>
                          <m:r>
                            <a:rPr lang="zh-TW" altLang="en-US" i="0">
                              <a:latin typeface="Cambria Math" panose="02040503050406030204" pitchFamily="18" charset="0"/>
                            </a:rPr>
                            <m:t>+</m:t>
                          </m:r>
                          <m:r>
                            <a:rPr lang="zh-TW" altLang="en-US" i="1">
                              <a:latin typeface="Cambria Math" panose="02040503050406030204" pitchFamily="18" charset="0"/>
                            </a:rPr>
                            <m:t>𝐷</m:t>
                          </m:r>
                        </m:den>
                      </m:f>
                      <m:sSub>
                        <m:sSubPr>
                          <m:ctrlPr>
                            <a:rPr lang="zh-TW" altLang="en-US" i="1">
                              <a:latin typeface="Cambria Math" panose="02040503050406030204" pitchFamily="18" charset="0"/>
                            </a:rPr>
                          </m:ctrlPr>
                        </m:sSubPr>
                        <m:e>
                          <m:r>
                            <a:rPr lang="zh-TW" altLang="en-US" i="1">
                              <a:latin typeface="Cambria Math" panose="02040503050406030204" pitchFamily="18" charset="0"/>
                            </a:rPr>
                            <m:t>𝑟</m:t>
                          </m:r>
                        </m:e>
                        <m:sub>
                          <m:r>
                            <a:rPr lang="zh-TW" altLang="en-US" i="1">
                              <a:latin typeface="Cambria Math" panose="02040503050406030204" pitchFamily="18" charset="0"/>
                            </a:rPr>
                            <m:t>𝐷</m:t>
                          </m:r>
                        </m:sub>
                      </m:sSub>
                    </m:oMath>
                  </m:oMathPara>
                </a14:m>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7315200" y="1702565"/>
                <a:ext cx="3926459" cy="615490"/>
              </a:xfrm>
              <a:prstGeom prst="rect">
                <a:avLst/>
              </a:prstGeom>
              <a:blipFill>
                <a:blip r:embed="rId5"/>
                <a:stretch>
                  <a:fillRect/>
                </a:stretch>
              </a:blipFill>
            </p:spPr>
            <p:txBody>
              <a:bodyPr/>
              <a:lstStyle/>
              <a:p>
                <a:r>
                  <a:rPr lang="zh-TW" altLang="en-US">
                    <a:noFill/>
                  </a:rPr>
                  <a:t> </a:t>
                </a:r>
              </a:p>
            </p:txBody>
          </p:sp>
        </mc:Fallback>
      </mc:AlternateContent>
      <p:cxnSp>
        <p:nvCxnSpPr>
          <p:cNvPr id="12" name="直線單箭頭接點 11"/>
          <p:cNvCxnSpPr/>
          <p:nvPr/>
        </p:nvCxnSpPr>
        <p:spPr>
          <a:xfrm>
            <a:off x="7315200" y="4514126"/>
            <a:ext cx="0" cy="52086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553138" y="223342"/>
            <a:ext cx="8562985" cy="523220"/>
          </a:xfrm>
          <a:prstGeom prst="rect">
            <a:avLst/>
          </a:prstGeom>
        </p:spPr>
        <p:txBody>
          <a:bodyPr wrap="none">
            <a:spAutoFit/>
          </a:bodyPr>
          <a:lstStyle/>
          <a:p>
            <a:r>
              <a:rPr lang="en-US" altLang="zh-TW" sz="2800" dirty="0"/>
              <a:t>Figure 15.2   The WACC with and without Corporate Taxes</a:t>
            </a:r>
            <a:endParaRPr lang="zh-TW" altLang="en-US" sz="2800" dirty="0"/>
          </a:p>
        </p:txBody>
      </p:sp>
    </p:spTree>
    <p:extLst>
      <p:ext uri="{BB962C8B-B14F-4D97-AF65-F5344CB8AC3E}">
        <p14:creationId xmlns:p14="http://schemas.microsoft.com/office/powerpoint/2010/main" val="1971452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04ACAC-74E6-4302-9BF1-F504F63ED691}"/>
              </a:ext>
            </a:extLst>
          </p:cNvPr>
          <p:cNvSpPr>
            <a:spLocks noGrp="1"/>
          </p:cNvSpPr>
          <p:nvPr>
            <p:ph type="title"/>
          </p:nvPr>
        </p:nvSpPr>
        <p:spPr/>
        <p:txBody>
          <a:bodyPr>
            <a:normAutofit fontScale="90000"/>
          </a:bodyPr>
          <a:lstStyle/>
          <a:p>
            <a:r>
              <a:rPr lang="en-US" altLang="zh-TW" dirty="0"/>
              <a:t>15.1 </a:t>
            </a:r>
            <a:br>
              <a:rPr lang="en-US" altLang="zh-TW" dirty="0"/>
            </a:br>
            <a:r>
              <a:rPr lang="en-US" altLang="zh-TW" sz="6000" dirty="0"/>
              <a:t>The Interest Tax Deduction</a:t>
            </a:r>
            <a:br>
              <a:rPr lang="zh-TW" altLang="en-US" dirty="0"/>
            </a:br>
            <a:endParaRPr lang="zh-TW" altLang="en-US" dirty="0"/>
          </a:p>
        </p:txBody>
      </p:sp>
      <p:sp>
        <p:nvSpPr>
          <p:cNvPr id="5" name="文字版面配置區 4">
            <a:extLst>
              <a:ext uri="{FF2B5EF4-FFF2-40B4-BE49-F238E27FC236}">
                <a16:creationId xmlns:a16="http://schemas.microsoft.com/office/drawing/2014/main" id="{01CF33AC-1324-4B97-ACCF-B92DD4C209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63694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The Interest Tax Shield with a Target Debt-Equity Ratio</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lgn="just">
                  <a:lnSpc>
                    <a:spcPct val="150000"/>
                  </a:lnSpc>
                </a:pPr>
                <a:r>
                  <a:rPr lang="en-US" altLang="zh-TW" sz="2800" dirty="0"/>
                  <a:t>When a firm adjusts its debt over time so that its debt-equity ratio is expected to remain constant, we can compute its value with leverage,</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𝑉</m:t>
                        </m:r>
                      </m:e>
                      <m:sup>
                        <m:r>
                          <a:rPr lang="en-US" altLang="zh-TW" sz="2800" b="0" i="1" smtClean="0">
                            <a:latin typeface="Cambria Math" panose="02040503050406030204" pitchFamily="18" charset="0"/>
                          </a:rPr>
                          <m:t>𝐿</m:t>
                        </m:r>
                      </m:sup>
                    </m:sSup>
                  </m:oMath>
                </a14:m>
                <a:r>
                  <a:rPr lang="en-US" altLang="zh-TW" sz="2800" dirty="0"/>
                  <a:t>, by discounting its free cash flow using the WACC.</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l="-1143" r="-127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756545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38200" y="1617807"/>
                <a:ext cx="10515600" cy="4351338"/>
              </a:xfrm>
            </p:spPr>
            <p:txBody>
              <a:bodyPr>
                <a:normAutofit/>
              </a:bodyPr>
              <a:lstStyle/>
              <a:p>
                <a:pPr>
                  <a:lnSpc>
                    <a:spcPct val="150000"/>
                  </a:lnSpc>
                </a:pPr>
                <a:r>
                  <a:rPr lang="en-US" altLang="zh-TW" sz="2800" dirty="0"/>
                  <a:t>The value of the interest tax shield can be found by comparing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en-US" altLang="zh-TW" sz="2800" b="0" i="1" smtClean="0">
                            <a:latin typeface="Cambria Math" panose="02040503050406030204" pitchFamily="18" charset="0"/>
                          </a:rPr>
                          <m:t>𝐿</m:t>
                        </m:r>
                      </m:sup>
                    </m:sSup>
                  </m:oMath>
                </a14:m>
                <a:r>
                  <a:rPr lang="en-US" altLang="zh-TW" sz="2800" dirty="0"/>
                  <a:t>to the unlevered value </a:t>
                </a:r>
                <a14:m>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𝑉</m:t>
                        </m:r>
                      </m:e>
                      <m:sup>
                        <m:r>
                          <a:rPr lang="en-US" altLang="zh-TW" sz="2800" b="0" i="1" smtClean="0">
                            <a:latin typeface="Cambria Math" panose="02040503050406030204" pitchFamily="18" charset="0"/>
                          </a:rPr>
                          <m:t>𝑈</m:t>
                        </m:r>
                      </m:sup>
                    </m:sSup>
                  </m:oMath>
                </a14:m>
                <a:r>
                  <a:rPr lang="en-US" altLang="zh-TW" sz="2800" dirty="0"/>
                  <a:t>, of the free cash flow discounted at the firm's unlevered cost of capital, the pretax WACC.</a:t>
                </a:r>
                <a:endParaRPr lang="zh-TW" altLang="en-US" sz="280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38200" y="1617807"/>
                <a:ext cx="10515600" cy="4351338"/>
              </a:xfrm>
              <a:blipFill>
                <a:blip r:embed="rId2"/>
                <a:stretch>
                  <a:fillRect l="-110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22956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3">
            <a:extLst>
              <a:ext uri="{28A0092B-C50C-407E-A947-70E740481C1C}">
                <a14:useLocalDpi xmlns:a14="http://schemas.microsoft.com/office/drawing/2010/main" val="0"/>
              </a:ext>
            </a:extLst>
          </a:blip>
          <a:srcRect b="74024"/>
          <a:stretch/>
        </p:blipFill>
        <p:spPr>
          <a:xfrm>
            <a:off x="415637" y="1549630"/>
            <a:ext cx="11263745" cy="3176250"/>
          </a:xfrm>
          <a:prstGeom prst="rect">
            <a:avLst/>
          </a:prstGeom>
        </p:spPr>
      </p:pic>
      <p:sp>
        <p:nvSpPr>
          <p:cNvPr id="3" name="矩形 2"/>
          <p:cNvSpPr/>
          <p:nvPr/>
        </p:nvSpPr>
        <p:spPr>
          <a:xfrm>
            <a:off x="415637" y="616881"/>
            <a:ext cx="3541803" cy="523220"/>
          </a:xfrm>
          <a:prstGeom prst="rect">
            <a:avLst/>
          </a:prstGeom>
        </p:spPr>
        <p:txBody>
          <a:bodyPr wrap="none">
            <a:spAutoFit/>
          </a:bodyPr>
          <a:lstStyle/>
          <a:p>
            <a:r>
              <a:rPr lang="en-US" altLang="zh-TW" sz="2800" dirty="0"/>
              <a:t>Textbook Example 15.3</a:t>
            </a:r>
            <a:endParaRPr lang="zh-TW" altLang="en-US" sz="2800" dirty="0"/>
          </a:p>
        </p:txBody>
      </p:sp>
    </p:spTree>
    <p:extLst>
      <p:ext uri="{BB962C8B-B14F-4D97-AF65-F5344CB8AC3E}">
        <p14:creationId xmlns:p14="http://schemas.microsoft.com/office/powerpoint/2010/main" val="2944471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b="74024"/>
          <a:stretch/>
        </p:blipFill>
        <p:spPr>
          <a:xfrm>
            <a:off x="221675" y="330431"/>
            <a:ext cx="10363198" cy="274527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2323165" y="3361838"/>
                <a:ext cx="5502212" cy="697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𝑃𝑟𝑒𝑡𝑎𝑥</m:t>
                      </m:r>
                      <m:r>
                        <a:rPr lang="en-US" altLang="zh-TW" sz="2400" i="1" smtClean="0">
                          <a:latin typeface="Cambria Math" panose="02040503050406030204" pitchFamily="18" charset="0"/>
                        </a:rPr>
                        <m:t> </m:t>
                      </m:r>
                      <m:r>
                        <a:rPr lang="en-US" altLang="zh-TW" sz="2400" i="1" smtClean="0">
                          <a:latin typeface="Cambria Math" panose="02040503050406030204" pitchFamily="18" charset="0"/>
                        </a:rPr>
                        <m:t>𝑊𝐴𝐶𝐶</m:t>
                      </m:r>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𝐸</m:t>
                          </m:r>
                        </m:num>
                        <m:den>
                          <m:r>
                            <a:rPr lang="en-US" altLang="zh-TW" sz="2400" b="0" i="1" smtClean="0">
                              <a:latin typeface="Cambria Math" panose="02040503050406030204" pitchFamily="18" charset="0"/>
                              <a:ea typeface="Cambria Math" panose="02040503050406030204" pitchFamily="18" charset="0"/>
                            </a:rPr>
                            <m:t>𝐸</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den>
                      </m:f>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𝑟</m:t>
                          </m:r>
                        </m:e>
                        <m:sub>
                          <m:r>
                            <a:rPr lang="en-US" altLang="zh-TW" sz="2400" b="0" i="1" smtClean="0">
                              <a:latin typeface="Cambria Math" panose="02040503050406030204" pitchFamily="18" charset="0"/>
                              <a:ea typeface="Cambria Math" panose="02040503050406030204" pitchFamily="18" charset="0"/>
                            </a:rPr>
                            <m:t>𝐸</m:t>
                          </m:r>
                        </m:sub>
                      </m:sSub>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𝐷</m:t>
                          </m:r>
                        </m:num>
                        <m:den>
                          <m:r>
                            <a:rPr lang="en-US" altLang="zh-TW" sz="2400" b="0" i="1" smtClean="0">
                              <a:latin typeface="Cambria Math" panose="02040503050406030204" pitchFamily="18" charset="0"/>
                              <a:ea typeface="Cambria Math" panose="02040503050406030204" pitchFamily="18" charset="0"/>
                            </a:rPr>
                            <m:t>𝐸</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𝐷</m:t>
                          </m:r>
                        </m:den>
                      </m:f>
                      <m:sSub>
                        <m:sSubPr>
                          <m:ctrlPr>
                            <a:rPr lang="en-US" altLang="zh-TW" sz="2400" i="1" smtClean="0">
                              <a:latin typeface="Cambria Math" panose="02040503050406030204" pitchFamily="18" charset="0"/>
                              <a:ea typeface="Cambria Math" panose="02040503050406030204" pitchFamily="18" charset="0"/>
                            </a:rPr>
                          </m:ctrlPr>
                        </m:sSubPr>
                        <m:e>
                          <m:r>
                            <a:rPr lang="en-US" altLang="zh-TW" sz="2400" b="0" i="1" smtClean="0">
                              <a:latin typeface="Cambria Math" panose="02040503050406030204" pitchFamily="18" charset="0"/>
                              <a:ea typeface="Cambria Math" panose="02040503050406030204" pitchFamily="18" charset="0"/>
                            </a:rPr>
                            <m:t>𝑟</m:t>
                          </m:r>
                        </m:e>
                        <m:sub>
                          <m:r>
                            <a:rPr lang="en-US" altLang="zh-TW" sz="2400" b="0" i="1" smtClean="0">
                              <a:latin typeface="Cambria Math" panose="02040503050406030204" pitchFamily="18" charset="0"/>
                              <a:ea typeface="Cambria Math" panose="02040503050406030204" pitchFamily="18" charset="0"/>
                            </a:rPr>
                            <m:t>𝐷</m:t>
                          </m:r>
                        </m:sub>
                      </m:sSub>
                    </m:oMath>
                  </m:oMathPara>
                </a14:m>
                <a:br>
                  <a:rPr lang="en-US" altLang="zh-TW" sz="2400" b="0" i="1" dirty="0">
                    <a:latin typeface="Cambria Math" panose="02040503050406030204" pitchFamily="18" charset="0"/>
                    <a:ea typeface="Cambria Math" panose="02040503050406030204" pitchFamily="18" charset="0"/>
                  </a:rPr>
                </a:br>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323165" y="3361838"/>
                <a:ext cx="5502212" cy="697692"/>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2523342" y="5441418"/>
                <a:ext cx="6301020" cy="766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𝑉</m:t>
                          </m:r>
                        </m:e>
                        <m:sup>
                          <m:r>
                            <a:rPr lang="en-US" altLang="zh-TW" sz="2400" b="0" i="1" smtClean="0">
                              <a:latin typeface="Cambria Math" panose="02040503050406030204" pitchFamily="18" charset="0"/>
                            </a:rPr>
                            <m:t>𝑈</m:t>
                          </m:r>
                        </m:sup>
                      </m:sSup>
                      <m:r>
                        <a:rPr lang="en-US" altLang="zh-TW" sz="2400" i="1" smtClean="0">
                          <a:latin typeface="Cambria Math" panose="02040503050406030204" pitchFamily="18" charset="0"/>
                          <a:ea typeface="Cambria Math" panose="02040503050406030204" pitchFamily="18" charset="0"/>
                        </a:rPr>
                        <m:t>=</m:t>
                      </m:r>
                      <m:f>
                        <m:fPr>
                          <m:ctrlPr>
                            <a:rPr lang="en-US" altLang="zh-TW" sz="2400" i="1" smtClean="0">
                              <a:latin typeface="Cambria Math" panose="02040503050406030204" pitchFamily="18" charset="0"/>
                              <a:ea typeface="Cambria Math" panose="02040503050406030204" pitchFamily="18" charset="0"/>
                            </a:rPr>
                          </m:ctrlPr>
                        </m:fPr>
                        <m:num>
                          <m:r>
                            <a:rPr lang="en-US" altLang="zh-TW" sz="2400" i="1" smtClean="0">
                              <a:latin typeface="Cambria Math" panose="02040503050406030204" pitchFamily="18" charset="0"/>
                              <a:ea typeface="Cambria Math" panose="02040503050406030204" pitchFamily="18" charset="0"/>
                            </a:rPr>
                            <m:t>𝐹𝐶𝐹</m:t>
                          </m:r>
                          <m:r>
                            <m:rPr>
                              <m:sty m:val="p"/>
                            </m:rPr>
                            <a:rPr lang="en-US" altLang="zh-TW" sz="2400" i="1" smtClean="0">
                              <a:latin typeface="Cambria Math" panose="02040503050406030204" pitchFamily="18" charset="0"/>
                              <a:ea typeface="Cambria Math" panose="02040503050406030204" pitchFamily="18" charset="0"/>
                            </a:rPr>
                            <m:t>F</m:t>
                          </m:r>
                        </m:num>
                        <m:den>
                          <m:r>
                            <a:rPr lang="en-US" altLang="zh-TW" sz="2400" b="0" i="1" smtClean="0">
                              <a:latin typeface="Cambria Math" panose="02040503050406030204" pitchFamily="18" charset="0"/>
                              <a:ea typeface="Cambria Math" panose="02040503050406030204" pitchFamily="18" charset="0"/>
                            </a:rPr>
                            <m:t>𝑊𝐴𝐶𝐶</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𝑔</m:t>
                          </m:r>
                        </m:den>
                      </m:f>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4.25</m:t>
                          </m:r>
                        </m:num>
                        <m:den>
                          <m:r>
                            <a:rPr lang="en-US" altLang="zh-TW" sz="2400" b="0" i="1" smtClean="0">
                              <a:latin typeface="Cambria Math" panose="02040503050406030204" pitchFamily="18" charset="0"/>
                              <a:ea typeface="Cambria Math" panose="02040503050406030204" pitchFamily="18" charset="0"/>
                            </a:rPr>
                            <m:t>8.67%−4%</m:t>
                          </m:r>
                        </m:den>
                      </m:f>
                      <m:r>
                        <a:rPr lang="en-US" altLang="zh-TW" sz="2400" b="0" i="1" smtClean="0">
                          <a:latin typeface="Cambria Math" panose="02040503050406030204" pitchFamily="18" charset="0"/>
                          <a:ea typeface="Cambria Math" panose="02040503050406030204" pitchFamily="18" charset="0"/>
                        </a:rPr>
                        <m:t>=$91 </m:t>
                      </m:r>
                      <m:r>
                        <a:rPr lang="en-US" altLang="zh-TW" sz="2400" b="0" i="1" smtClean="0">
                          <a:latin typeface="Cambria Math" panose="02040503050406030204" pitchFamily="18" charset="0"/>
                          <a:ea typeface="Cambria Math" panose="02040503050406030204" pitchFamily="18" charset="0"/>
                        </a:rPr>
                        <m:t>𝑚𝑖𝑙𝑙𝑖𝑜𝑛</m:t>
                      </m:r>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2523342" y="5441418"/>
                <a:ext cx="6301020" cy="76617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4549140" y="4342311"/>
                <a:ext cx="4759380" cy="7075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1+0.5</m:t>
                          </m:r>
                        </m:den>
                      </m:f>
                      <m:r>
                        <a:rPr lang="en-US" altLang="zh-TW" sz="2400" i="1">
                          <a:latin typeface="Cambria Math" panose="02040503050406030204" pitchFamily="18" charset="0"/>
                          <a:ea typeface="Cambria Math" panose="02040503050406030204" pitchFamily="18" charset="0"/>
                        </a:rPr>
                        <m:t>10%+</m:t>
                      </m:r>
                      <m:f>
                        <m:fPr>
                          <m:ctrlPr>
                            <a:rPr lang="en-US" altLang="zh-TW" sz="2400" i="1">
                              <a:latin typeface="Cambria Math" panose="02040503050406030204" pitchFamily="18" charset="0"/>
                              <a:ea typeface="Cambria Math" panose="02040503050406030204" pitchFamily="18" charset="0"/>
                            </a:rPr>
                          </m:ctrlPr>
                        </m:fPr>
                        <m:num>
                          <m:r>
                            <a:rPr lang="en-US" altLang="zh-TW" sz="2400" i="1">
                              <a:latin typeface="Cambria Math" panose="02040503050406030204" pitchFamily="18" charset="0"/>
                              <a:ea typeface="Cambria Math" panose="02040503050406030204" pitchFamily="18" charset="0"/>
                            </a:rPr>
                            <m:t>0.5</m:t>
                          </m:r>
                        </m:num>
                        <m:den>
                          <m:r>
                            <a:rPr lang="en-US" altLang="zh-TW" sz="2400" i="1">
                              <a:latin typeface="Cambria Math" panose="02040503050406030204" pitchFamily="18" charset="0"/>
                              <a:ea typeface="Cambria Math" panose="02040503050406030204" pitchFamily="18" charset="0"/>
                            </a:rPr>
                            <m:t>1+0.5</m:t>
                          </m:r>
                        </m:den>
                      </m:f>
                      <m:r>
                        <a:rPr lang="en-US" altLang="zh-TW" sz="2400" i="1">
                          <a:latin typeface="Cambria Math" panose="02040503050406030204" pitchFamily="18" charset="0"/>
                          <a:ea typeface="Cambria Math" panose="02040503050406030204" pitchFamily="18" charset="0"/>
                        </a:rPr>
                        <m:t>6%=8.67</m:t>
                      </m:r>
                    </m:oMath>
                  </m:oMathPara>
                </a14:m>
                <a:endParaRPr lang="zh-TW" altLang="en-US" sz="2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4549140" y="4342311"/>
                <a:ext cx="4759380" cy="707566"/>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48424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p:nvPr/>
        </p:nvPicPr>
        <p:blipFill rotWithShape="1">
          <a:blip r:embed="rId2">
            <a:extLst>
              <a:ext uri="{28A0092B-C50C-407E-A947-70E740481C1C}">
                <a14:useLocalDpi xmlns:a14="http://schemas.microsoft.com/office/drawing/2010/main" val="0"/>
              </a:ext>
            </a:extLst>
          </a:blip>
          <a:srcRect b="74024"/>
          <a:stretch/>
        </p:blipFill>
        <p:spPr>
          <a:xfrm>
            <a:off x="221675" y="330431"/>
            <a:ext cx="10363198" cy="274527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595656" y="3465220"/>
                <a:ext cx="9684894" cy="589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 </m:t>
                      </m:r>
                      <m:r>
                        <a:rPr lang="en-US" altLang="zh-TW" sz="2000" i="1" smtClean="0">
                          <a:latin typeface="Cambria Math" panose="02040503050406030204" pitchFamily="18" charset="0"/>
                        </a:rPr>
                        <m:t>𝑊𝐴𝐶𝐶</m:t>
                      </m:r>
                      <m:r>
                        <a:rPr lang="en-US" altLang="zh-TW" sz="2000" b="0" i="1" smtClean="0">
                          <a:latin typeface="Cambria Math" panose="02040503050406030204" pitchFamily="18" charset="0"/>
                        </a:rPr>
                        <m:t> </m:t>
                      </m:r>
                      <m:r>
                        <a:rPr lang="en-US" altLang="zh-TW" sz="2000" i="1" smtClean="0">
                          <a:latin typeface="Cambria Math" panose="02040503050406030204" pitchFamily="18" charset="0"/>
                          <a:ea typeface="Cambria Math" panose="02040503050406030204" pitchFamily="18" charset="0"/>
                        </a:rPr>
                        <m:t>=</m:t>
                      </m:r>
                      <m:f>
                        <m:fPr>
                          <m:ctrlPr>
                            <a:rPr lang="en-US" altLang="zh-TW" sz="200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𝐸</m:t>
                          </m:r>
                        </m:num>
                        <m:den>
                          <m:r>
                            <a:rPr lang="en-US" altLang="zh-TW" sz="2000" b="0" i="1" smtClean="0">
                              <a:latin typeface="Cambria Math" panose="02040503050406030204" pitchFamily="18" charset="0"/>
                              <a:ea typeface="Cambria Math" panose="02040503050406030204" pitchFamily="18" charset="0"/>
                            </a:rPr>
                            <m:t>𝐸</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𝐷</m:t>
                          </m:r>
                        </m:den>
                      </m:f>
                      <m:sSub>
                        <m:sSubPr>
                          <m:ctrlPr>
                            <a:rPr lang="en-US" altLang="zh-TW" sz="200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𝑟</m:t>
                          </m:r>
                        </m:e>
                        <m:sub>
                          <m:r>
                            <a:rPr lang="en-US" altLang="zh-TW" sz="2000" b="0" i="1" smtClean="0">
                              <a:latin typeface="Cambria Math" panose="02040503050406030204" pitchFamily="18" charset="0"/>
                              <a:ea typeface="Cambria Math" panose="02040503050406030204" pitchFamily="18" charset="0"/>
                            </a:rPr>
                            <m:t>𝐸</m:t>
                          </m:r>
                        </m:sub>
                      </m:sSub>
                      <m:r>
                        <a:rPr lang="en-US" altLang="zh-TW" sz="2000" i="1" smtClean="0">
                          <a:latin typeface="Cambria Math" panose="02040503050406030204" pitchFamily="18" charset="0"/>
                          <a:ea typeface="Cambria Math" panose="02040503050406030204" pitchFamily="18" charset="0"/>
                        </a:rPr>
                        <m:t>+</m:t>
                      </m:r>
                      <m:f>
                        <m:fPr>
                          <m:ctrlPr>
                            <a:rPr lang="en-US" altLang="zh-TW" sz="200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𝐷</m:t>
                          </m:r>
                        </m:num>
                        <m:den>
                          <m:r>
                            <a:rPr lang="en-US" altLang="zh-TW" sz="2000" b="0" i="1" smtClean="0">
                              <a:latin typeface="Cambria Math" panose="02040503050406030204" pitchFamily="18" charset="0"/>
                              <a:ea typeface="Cambria Math" panose="02040503050406030204" pitchFamily="18" charset="0"/>
                            </a:rPr>
                            <m:t>𝐸</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𝐷</m:t>
                          </m:r>
                        </m:den>
                      </m:f>
                      <m:sSub>
                        <m:sSubPr>
                          <m:ctrlPr>
                            <a:rPr lang="en-US" altLang="zh-TW" sz="2000" i="1" smtClean="0">
                              <a:latin typeface="Cambria Math" panose="02040503050406030204" pitchFamily="18" charset="0"/>
                              <a:ea typeface="Cambria Math" panose="02040503050406030204" pitchFamily="18" charset="0"/>
                            </a:rPr>
                          </m:ctrlPr>
                        </m:sSubPr>
                        <m:e>
                          <m:r>
                            <a:rPr lang="en-US" altLang="zh-TW" sz="2000" b="0" i="1" smtClean="0">
                              <a:latin typeface="Cambria Math" panose="02040503050406030204" pitchFamily="18" charset="0"/>
                              <a:ea typeface="Cambria Math" panose="02040503050406030204" pitchFamily="18" charset="0"/>
                            </a:rPr>
                            <m:t>𝑟</m:t>
                          </m:r>
                        </m:e>
                        <m:sub>
                          <m:r>
                            <a:rPr lang="en-US" altLang="zh-TW" sz="2000" b="0" i="1" smtClean="0">
                              <a:latin typeface="Cambria Math" panose="02040503050406030204" pitchFamily="18" charset="0"/>
                              <a:ea typeface="Cambria Math" panose="02040503050406030204" pitchFamily="18" charset="0"/>
                            </a:rPr>
                            <m:t>𝐷</m:t>
                          </m:r>
                        </m:sub>
                      </m:sSub>
                      <m:d>
                        <m:dPr>
                          <m:ctrlPr>
                            <a:rPr lang="en-US" altLang="zh-TW" sz="2000" b="0" i="1" smtClean="0">
                              <a:latin typeface="Cambria Math" panose="02040503050406030204" pitchFamily="18" charset="0"/>
                              <a:ea typeface="Cambria Math" panose="02040503050406030204" pitchFamily="18" charset="0"/>
                            </a:rPr>
                          </m:ctrlPr>
                        </m:dPr>
                        <m:e>
                          <m:r>
                            <a:rPr lang="en-US" altLang="zh-TW" sz="2000" b="0" i="1" smtClean="0">
                              <a:latin typeface="Cambria Math" panose="02040503050406030204" pitchFamily="18" charset="0"/>
                              <a:ea typeface="Cambria Math" panose="02040503050406030204" pitchFamily="18" charset="0"/>
                            </a:rPr>
                            <m:t>1−</m:t>
                          </m:r>
                          <m:sSub>
                            <m:sSubPr>
                              <m:ctrlPr>
                                <a:rPr lang="en-US" altLang="zh-TW" sz="2000" b="0" i="1" smtClean="0">
                                  <a:latin typeface="Cambria Math" panose="02040503050406030204" pitchFamily="18" charset="0"/>
                                  <a:ea typeface="Cambria Math" panose="02040503050406030204" pitchFamily="18" charset="0"/>
                                </a:rPr>
                              </m:ctrlPr>
                            </m:sSubPr>
                            <m:e>
                              <m:r>
                                <a:rPr lang="zh-TW" altLang="en-US" sz="2000" b="0" i="1" smtClean="0">
                                  <a:latin typeface="Cambria Math" panose="02040503050406030204" pitchFamily="18" charset="0"/>
                                  <a:ea typeface="Cambria Math" panose="02040503050406030204" pitchFamily="18" charset="0"/>
                                </a:rPr>
                                <m:t>𝜏</m:t>
                              </m:r>
                            </m:e>
                            <m:sub>
                              <m:r>
                                <a:rPr lang="en-US" altLang="zh-TW" sz="2000" b="0" i="1" smtClean="0">
                                  <a:latin typeface="Cambria Math" panose="02040503050406030204" pitchFamily="18" charset="0"/>
                                  <a:ea typeface="Cambria Math" panose="02040503050406030204" pitchFamily="18" charset="0"/>
                                </a:rPr>
                                <m:t>𝑐</m:t>
                              </m:r>
                            </m:sub>
                          </m:sSub>
                        </m:e>
                      </m:d>
                      <m:r>
                        <a:rPr lang="en-US" altLang="zh-TW" sz="2000" i="1" smtClean="0">
                          <a:latin typeface="Cambria Math" panose="02040503050406030204" pitchFamily="18" charset="0"/>
                          <a:ea typeface="Cambria Math" panose="02040503050406030204" pitchFamily="18" charset="0"/>
                        </a:rPr>
                        <m:t>=</m:t>
                      </m:r>
                      <m:f>
                        <m:fPr>
                          <m:ctrlPr>
                            <a:rPr lang="en-US" altLang="zh-TW" sz="200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1</m:t>
                          </m:r>
                        </m:num>
                        <m:den>
                          <m:r>
                            <a:rPr lang="en-US" altLang="zh-TW" sz="2000" b="0" i="1" smtClean="0">
                              <a:latin typeface="Cambria Math" panose="02040503050406030204" pitchFamily="18" charset="0"/>
                              <a:ea typeface="Cambria Math" panose="02040503050406030204" pitchFamily="18" charset="0"/>
                            </a:rPr>
                            <m:t>1+0.5</m:t>
                          </m:r>
                        </m:den>
                      </m:f>
                      <m:r>
                        <a:rPr lang="en-US" altLang="zh-TW" sz="2000" b="0" i="1" smtClean="0">
                          <a:latin typeface="Cambria Math" panose="02040503050406030204" pitchFamily="18" charset="0"/>
                          <a:ea typeface="Cambria Math" panose="02040503050406030204" pitchFamily="18" charset="0"/>
                        </a:rPr>
                        <m:t>10%+</m:t>
                      </m:r>
                      <m:f>
                        <m:fPr>
                          <m:ctrlPr>
                            <a:rPr lang="en-US" altLang="zh-TW" sz="2000" b="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0.5</m:t>
                          </m:r>
                        </m:num>
                        <m:den>
                          <m:r>
                            <a:rPr lang="en-US" altLang="zh-TW" sz="2000" b="0" i="1" smtClean="0">
                              <a:latin typeface="Cambria Math" panose="02040503050406030204" pitchFamily="18" charset="0"/>
                              <a:ea typeface="Cambria Math" panose="02040503050406030204" pitchFamily="18" charset="0"/>
                            </a:rPr>
                            <m:t>1+0.5</m:t>
                          </m:r>
                        </m:den>
                      </m:f>
                      <m:r>
                        <a:rPr lang="en-US" altLang="zh-TW" sz="2000" b="0" i="1" smtClean="0">
                          <a:latin typeface="Cambria Math" panose="02040503050406030204" pitchFamily="18" charset="0"/>
                          <a:ea typeface="Cambria Math" panose="02040503050406030204" pitchFamily="18" charset="0"/>
                        </a:rPr>
                        <m:t>6%</m:t>
                      </m:r>
                      <m:d>
                        <m:dPr>
                          <m:ctrlPr>
                            <a:rPr lang="en-US" altLang="zh-TW" sz="2000" b="0" i="1" smtClean="0">
                              <a:latin typeface="Cambria Math" panose="02040503050406030204" pitchFamily="18" charset="0"/>
                              <a:ea typeface="Cambria Math" panose="02040503050406030204" pitchFamily="18" charset="0"/>
                            </a:rPr>
                          </m:ctrlPr>
                        </m:dPr>
                        <m:e>
                          <m:r>
                            <a:rPr lang="en-US" altLang="zh-TW" sz="2000" b="0" i="1" smtClean="0">
                              <a:latin typeface="Cambria Math" panose="02040503050406030204" pitchFamily="18" charset="0"/>
                              <a:ea typeface="Cambria Math" panose="02040503050406030204" pitchFamily="18" charset="0"/>
                            </a:rPr>
                            <m:t>1−0.35</m:t>
                          </m:r>
                        </m:e>
                      </m:d>
                      <m:r>
                        <a:rPr lang="en-US" altLang="zh-TW" sz="2000" b="0" i="1" smtClean="0">
                          <a:latin typeface="Cambria Math" panose="02040503050406030204" pitchFamily="18" charset="0"/>
                          <a:ea typeface="Cambria Math" panose="02040503050406030204" pitchFamily="18" charset="0"/>
                        </a:rPr>
                        <m:t>=7.97%</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95656" y="3465220"/>
                <a:ext cx="9684894" cy="589649"/>
              </a:xfrm>
              <a:prstGeom prst="rect">
                <a:avLst/>
              </a:prstGeom>
              <a:blipFill rotWithShape="1">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p:cNvSpPr txBox="1"/>
              <p:nvPr/>
            </p:nvSpPr>
            <p:spPr>
              <a:xfrm>
                <a:off x="3366654" y="4630094"/>
                <a:ext cx="5405006" cy="6384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𝑉</m:t>
                          </m:r>
                        </m:e>
                        <m:sup>
                          <m:r>
                            <a:rPr lang="en-US" altLang="zh-TW" sz="2000" b="0" i="1" smtClean="0">
                              <a:latin typeface="Cambria Math" panose="02040503050406030204" pitchFamily="18" charset="0"/>
                            </a:rPr>
                            <m:t>𝑈</m:t>
                          </m:r>
                        </m:sup>
                      </m:sSup>
                      <m:r>
                        <a:rPr lang="en-US" altLang="zh-TW" sz="2000" i="1" smtClean="0">
                          <a:latin typeface="Cambria Math" panose="02040503050406030204" pitchFamily="18" charset="0"/>
                          <a:ea typeface="Cambria Math" panose="02040503050406030204" pitchFamily="18" charset="0"/>
                        </a:rPr>
                        <m:t>=</m:t>
                      </m:r>
                      <m:f>
                        <m:fPr>
                          <m:ctrlPr>
                            <a:rPr lang="en-US" altLang="zh-TW" sz="200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𝐸𝐶𝐹𝐹</m:t>
                          </m:r>
                        </m:num>
                        <m:den>
                          <m:r>
                            <a:rPr lang="en-US" altLang="zh-TW" sz="2000" b="0" i="1" smtClean="0">
                              <a:latin typeface="Cambria Math" panose="02040503050406030204" pitchFamily="18" charset="0"/>
                              <a:ea typeface="Cambria Math" panose="02040503050406030204" pitchFamily="18" charset="0"/>
                            </a:rPr>
                            <m:t>𝑊𝐴𝐶𝐶</m:t>
                          </m:r>
                          <m:r>
                            <a:rPr lang="en-US" altLang="zh-TW" sz="2000" b="0" i="1" smtClean="0">
                              <a:latin typeface="Cambria Math" panose="02040503050406030204" pitchFamily="18" charset="0"/>
                              <a:ea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𝑔</m:t>
                          </m:r>
                        </m:den>
                      </m:f>
                      <m:r>
                        <a:rPr lang="en-US" altLang="zh-TW" sz="2000" b="0" i="1" smtClean="0">
                          <a:latin typeface="Cambria Math" panose="02040503050406030204" pitchFamily="18" charset="0"/>
                          <a:ea typeface="Cambria Math" panose="02040503050406030204" pitchFamily="18" charset="0"/>
                        </a:rPr>
                        <m:t>=</m:t>
                      </m:r>
                      <m:f>
                        <m:fPr>
                          <m:ctrlPr>
                            <a:rPr lang="en-US" altLang="zh-TW" sz="2000" b="0" i="1" smtClean="0">
                              <a:latin typeface="Cambria Math" panose="02040503050406030204" pitchFamily="18" charset="0"/>
                              <a:ea typeface="Cambria Math" panose="02040503050406030204" pitchFamily="18" charset="0"/>
                            </a:rPr>
                          </m:ctrlPr>
                        </m:fPr>
                        <m:num>
                          <m:r>
                            <a:rPr lang="en-US" altLang="zh-TW" sz="2000" b="0" i="1" smtClean="0">
                              <a:latin typeface="Cambria Math" panose="02040503050406030204" pitchFamily="18" charset="0"/>
                              <a:ea typeface="Cambria Math" panose="02040503050406030204" pitchFamily="18" charset="0"/>
                            </a:rPr>
                            <m:t>4.25</m:t>
                          </m:r>
                        </m:num>
                        <m:den>
                          <m:r>
                            <a:rPr lang="en-US" altLang="zh-TW" sz="2000" b="0" i="1" smtClean="0">
                              <a:latin typeface="Cambria Math" panose="02040503050406030204" pitchFamily="18" charset="0"/>
                              <a:ea typeface="Cambria Math" panose="02040503050406030204" pitchFamily="18" charset="0"/>
                            </a:rPr>
                            <m:t>7.97%−4%</m:t>
                          </m:r>
                        </m:den>
                      </m:f>
                      <m:r>
                        <a:rPr lang="en-US" altLang="zh-TW" sz="2000" b="0" i="1" smtClean="0">
                          <a:latin typeface="Cambria Math" panose="02040503050406030204" pitchFamily="18" charset="0"/>
                          <a:ea typeface="Cambria Math" panose="02040503050406030204" pitchFamily="18" charset="0"/>
                        </a:rPr>
                        <m:t>=$107 </m:t>
                      </m:r>
                      <m:r>
                        <a:rPr lang="en-US" altLang="zh-TW" sz="2000" b="0" i="1" smtClean="0">
                          <a:latin typeface="Cambria Math" panose="02040503050406030204" pitchFamily="18" charset="0"/>
                          <a:ea typeface="Cambria Math" panose="02040503050406030204" pitchFamily="18" charset="0"/>
                        </a:rPr>
                        <m:t>𝑚𝑖𝑙𝑙𝑖𝑜𝑛</m:t>
                      </m:r>
                    </m:oMath>
                  </m:oMathPara>
                </a14:m>
                <a:endParaRPr lang="zh-TW" altLang="en-US" sz="20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66654" y="4630094"/>
                <a:ext cx="5405006" cy="63844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p:cNvSpPr txBox="1"/>
              <p:nvPr/>
            </p:nvSpPr>
            <p:spPr>
              <a:xfrm>
                <a:off x="1647533" y="5623678"/>
                <a:ext cx="36311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𝐼𝑛𝑡𝑒𝑟𝑒𝑠𝑡</m:t>
                      </m:r>
                      <m:r>
                        <a:rPr lang="en-US" altLang="zh-TW" sz="2400" b="0" i="1" smtClean="0">
                          <a:latin typeface="Cambria Math" panose="02040503050406030204" pitchFamily="18" charset="0"/>
                        </a:rPr>
                        <m:t> </m:t>
                      </m:r>
                      <m:r>
                        <a:rPr lang="en-US" altLang="zh-TW" sz="2400" b="0" i="1" smtClean="0">
                          <a:latin typeface="Cambria Math" panose="02040503050406030204" pitchFamily="18" charset="0"/>
                        </a:rPr>
                        <m:t>𝑠h𝑖𝑒𝑙𝑑</m:t>
                      </m:r>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𝑉</m:t>
                          </m:r>
                        </m:e>
                        <m:sup>
                          <m:r>
                            <a:rPr lang="en-US" altLang="zh-TW" sz="2400" b="0" i="1" smtClean="0">
                              <a:latin typeface="Cambria Math" panose="02040503050406030204" pitchFamily="18" charset="0"/>
                              <a:ea typeface="Cambria Math" panose="02040503050406030204" pitchFamily="18" charset="0"/>
                            </a:rPr>
                            <m:t>𝐿</m:t>
                          </m:r>
                        </m:sup>
                      </m:sSup>
                      <m:r>
                        <a:rPr lang="en-US" altLang="zh-TW" sz="2400" b="0" i="1" smtClean="0">
                          <a:latin typeface="Cambria Math" panose="02040503050406030204" pitchFamily="18" charset="0"/>
                          <a:ea typeface="Cambria Math" panose="02040503050406030204" pitchFamily="18" charset="0"/>
                        </a:rPr>
                        <m:t>−</m:t>
                      </m:r>
                      <m:sSup>
                        <m:sSupPr>
                          <m:ctrlPr>
                            <a:rPr lang="en-US" altLang="zh-TW" sz="2400" b="0" i="1" smtClean="0">
                              <a:latin typeface="Cambria Math" panose="02040503050406030204" pitchFamily="18" charset="0"/>
                              <a:ea typeface="Cambria Math" panose="02040503050406030204" pitchFamily="18" charset="0"/>
                            </a:rPr>
                          </m:ctrlPr>
                        </m:sSupPr>
                        <m:e>
                          <m:r>
                            <a:rPr lang="en-US" altLang="zh-TW" sz="2400" b="0" i="1" smtClean="0">
                              <a:latin typeface="Cambria Math" panose="02040503050406030204" pitchFamily="18" charset="0"/>
                              <a:ea typeface="Cambria Math" panose="02040503050406030204" pitchFamily="18" charset="0"/>
                            </a:rPr>
                            <m:t>𝑉</m:t>
                          </m:r>
                        </m:e>
                        <m:sup>
                          <m:r>
                            <a:rPr lang="en-US" altLang="zh-TW" sz="2400" b="0" i="1" smtClean="0">
                              <a:latin typeface="Cambria Math" panose="02040503050406030204" pitchFamily="18" charset="0"/>
                              <a:ea typeface="Cambria Math" panose="02040503050406030204" pitchFamily="18" charset="0"/>
                            </a:rPr>
                            <m:t>𝑈</m:t>
                          </m:r>
                        </m:sup>
                      </m:sSup>
                    </m:oMath>
                  </m:oMathPara>
                </a14:m>
                <a:endParaRPr lang="zh-TW" altLang="en-US" sz="2400" dirty="0"/>
              </a:p>
            </p:txBody>
          </p:sp>
        </mc:Choice>
        <mc:Fallback xmlns="">
          <p:sp>
            <p:nvSpPr>
              <p:cNvPr id="2" name="文字方塊 1"/>
              <p:cNvSpPr txBox="1">
                <a:spLocks noRot="1" noChangeAspect="1" noMove="1" noResize="1" noEditPoints="1" noAdjustHandles="1" noChangeArrowheads="1" noChangeShapeType="1" noTextEdit="1"/>
              </p:cNvSpPr>
              <p:nvPr/>
            </p:nvSpPr>
            <p:spPr>
              <a:xfrm>
                <a:off x="1647533" y="5623678"/>
                <a:ext cx="3631122" cy="369332"/>
              </a:xfrm>
              <a:prstGeom prst="rect">
                <a:avLst/>
              </a:prstGeom>
              <a:blipFill>
                <a:blip r:embed="rId5"/>
                <a:stretch>
                  <a:fillRect l="-1510" t="-1667" r="-168"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3366654" y="6064843"/>
                <a:ext cx="57887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=$107</m:t>
                      </m:r>
                      <m:r>
                        <a:rPr lang="en-US" altLang="zh-TW" sz="2400" b="0" i="1" smtClean="0">
                          <a:latin typeface="Cambria Math" panose="02040503050406030204" pitchFamily="18" charset="0"/>
                          <a:ea typeface="Cambria Math" panose="02040503050406030204" pitchFamily="18" charset="0"/>
                        </a:rPr>
                        <m:t>𝑚𝑖𝑙𝑙𝑖𝑜𝑛</m:t>
                      </m:r>
                      <m:r>
                        <a:rPr lang="en-US" altLang="zh-TW" sz="2400" b="0" i="1" smtClean="0">
                          <a:latin typeface="Cambria Math" panose="02040503050406030204" pitchFamily="18" charset="0"/>
                          <a:ea typeface="Cambria Math" panose="02040503050406030204" pitchFamily="18" charset="0"/>
                        </a:rPr>
                        <m:t>−$97</m:t>
                      </m:r>
                      <m:r>
                        <a:rPr lang="en-US" altLang="zh-TW" sz="2400" b="0" i="1" smtClean="0">
                          <a:latin typeface="Cambria Math" panose="02040503050406030204" pitchFamily="18" charset="0"/>
                          <a:ea typeface="Cambria Math" panose="02040503050406030204" pitchFamily="18" charset="0"/>
                        </a:rPr>
                        <m:t>𝑚𝑖𝑙𝑙𝑖𝑜𝑛</m:t>
                      </m:r>
                      <m:r>
                        <a:rPr lang="en-US" altLang="zh-TW" sz="2400" b="0" i="1" smtClean="0">
                          <a:latin typeface="Cambria Math" panose="02040503050406030204" pitchFamily="18" charset="0"/>
                          <a:ea typeface="Cambria Math" panose="02040503050406030204" pitchFamily="18" charset="0"/>
                        </a:rPr>
                        <m:t>=$16</m:t>
                      </m:r>
                      <m:r>
                        <a:rPr lang="en-US" altLang="zh-TW" sz="2400" b="0" i="1" smtClean="0">
                          <a:latin typeface="Cambria Math" panose="02040503050406030204" pitchFamily="18" charset="0"/>
                          <a:ea typeface="Cambria Math" panose="02040503050406030204" pitchFamily="18" charset="0"/>
                        </a:rPr>
                        <m:t>𝑚𝑖𝑙𝑙𝑖𝑜𝑛</m:t>
                      </m:r>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3366654" y="6064843"/>
                <a:ext cx="5788701" cy="369332"/>
              </a:xfrm>
              <a:prstGeom prst="rect">
                <a:avLst/>
              </a:prstGeom>
              <a:blipFill>
                <a:blip r:embed="rId6"/>
                <a:stretch>
                  <a:fillRect l="-105" t="-3333" r="-1053" b="-18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3962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04ACAC-74E6-4302-9BF1-F504F63ED691}"/>
              </a:ext>
            </a:extLst>
          </p:cNvPr>
          <p:cNvSpPr>
            <a:spLocks noGrp="1"/>
          </p:cNvSpPr>
          <p:nvPr>
            <p:ph type="title"/>
          </p:nvPr>
        </p:nvSpPr>
        <p:spPr/>
        <p:txBody>
          <a:bodyPr>
            <a:normAutofit fontScale="90000"/>
          </a:bodyPr>
          <a:lstStyle/>
          <a:p>
            <a:r>
              <a:rPr lang="en-US" altLang="zh-TW" dirty="0"/>
              <a:t>15.3 </a:t>
            </a:r>
            <a:br>
              <a:rPr lang="en-US" altLang="zh-TW" dirty="0"/>
            </a:br>
            <a:r>
              <a:rPr lang="en-US" altLang="zh-TW" dirty="0"/>
              <a:t>Recapitalizing to Capture the Tax Shield</a:t>
            </a:r>
            <a:endParaRPr lang="zh-TW" altLang="en-US" dirty="0"/>
          </a:p>
        </p:txBody>
      </p:sp>
      <p:sp>
        <p:nvSpPr>
          <p:cNvPr id="5" name="文字版面配置區 4">
            <a:extLst>
              <a:ext uri="{FF2B5EF4-FFF2-40B4-BE49-F238E27FC236}">
                <a16:creationId xmlns:a16="http://schemas.microsoft.com/office/drawing/2014/main" id="{01CF33AC-1324-4B97-ACCF-B92DD4C209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811601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C213CA0-18AB-4221-B592-7AE981DA9977}"/>
              </a:ext>
            </a:extLst>
          </p:cNvPr>
          <p:cNvSpPr>
            <a:spLocks noGrp="1"/>
          </p:cNvSpPr>
          <p:nvPr>
            <p:ph type="title"/>
          </p:nvPr>
        </p:nvSpPr>
        <p:spPr>
          <a:xfrm>
            <a:off x="1371600" y="685800"/>
            <a:ext cx="9601200" cy="1060807"/>
          </a:xfrm>
        </p:spPr>
        <p:txBody>
          <a:bodyPr/>
          <a:lstStyle/>
          <a:p>
            <a:r>
              <a:rPr lang="en-US" altLang="zh-TW" b="1" dirty="0"/>
              <a:t>Recapitalization</a:t>
            </a:r>
            <a:endParaRPr lang="zh-TW" altLang="en-US" b="1" dirty="0"/>
          </a:p>
        </p:txBody>
      </p:sp>
      <p:sp>
        <p:nvSpPr>
          <p:cNvPr id="5" name="內容版面配置區 4">
            <a:extLst>
              <a:ext uri="{FF2B5EF4-FFF2-40B4-BE49-F238E27FC236}">
                <a16:creationId xmlns:a16="http://schemas.microsoft.com/office/drawing/2014/main" id="{185E14ED-A048-4F32-BAB3-7E5AFC5893E2}"/>
              </a:ext>
            </a:extLst>
          </p:cNvPr>
          <p:cNvSpPr>
            <a:spLocks noGrp="1"/>
          </p:cNvSpPr>
          <p:nvPr>
            <p:ph idx="1"/>
          </p:nvPr>
        </p:nvSpPr>
        <p:spPr>
          <a:xfrm>
            <a:off x="1371600" y="1654139"/>
            <a:ext cx="9601200" cy="4213261"/>
          </a:xfrm>
        </p:spPr>
        <p:txBody>
          <a:bodyPr/>
          <a:lstStyle/>
          <a:p>
            <a:r>
              <a:rPr lang="en-US" altLang="zh-TW" sz="2800" dirty="0"/>
              <a:t>When a firm </a:t>
            </a:r>
            <a:r>
              <a:rPr lang="en-US" altLang="zh-TW" sz="2800" dirty="0">
                <a:solidFill>
                  <a:srgbClr val="FF0000"/>
                </a:solidFill>
              </a:rPr>
              <a:t>makes a significant change to its capital structure</a:t>
            </a:r>
            <a:r>
              <a:rPr lang="en-US" altLang="zh-TW" sz="2800" dirty="0"/>
              <a:t>, the transaction is called a r</a:t>
            </a:r>
            <a:r>
              <a:rPr lang="en-US" altLang="zh-TW" sz="2800" dirty="0">
                <a:solidFill>
                  <a:srgbClr val="FF0000"/>
                </a:solidFill>
              </a:rPr>
              <a:t>ecapitalization</a:t>
            </a:r>
            <a:r>
              <a:rPr lang="en-US" altLang="zh-TW" sz="2800" dirty="0"/>
              <a:t>.</a:t>
            </a:r>
          </a:p>
          <a:p>
            <a:endParaRPr lang="en-US" altLang="zh-TW" sz="2800" dirty="0"/>
          </a:p>
          <a:p>
            <a:r>
              <a:rPr lang="en-US" altLang="zh-TW" sz="2800" dirty="0"/>
              <a:t>Firms may be tempted to </a:t>
            </a:r>
            <a:r>
              <a:rPr lang="en-US" altLang="zh-TW" sz="2800" dirty="0">
                <a:solidFill>
                  <a:srgbClr val="FF0000"/>
                </a:solidFill>
              </a:rPr>
              <a:t>repurchase shares with new issued debt</a:t>
            </a:r>
            <a:r>
              <a:rPr lang="en-US" altLang="zh-TW" sz="2800" dirty="0"/>
              <a:t> in order to capture a higher interest tax shield. </a:t>
            </a:r>
          </a:p>
          <a:p>
            <a:endParaRPr lang="en-US" altLang="zh-TW" sz="2800" dirty="0"/>
          </a:p>
          <a:p>
            <a:r>
              <a:rPr lang="en-US" altLang="zh-TW" sz="2800" dirty="0"/>
              <a:t>It is the original shareholders who benefit from the tax shield of increased leverage!</a:t>
            </a:r>
          </a:p>
          <a:p>
            <a:endParaRPr lang="zh-TW" altLang="en-US" dirty="0"/>
          </a:p>
        </p:txBody>
      </p:sp>
    </p:spTree>
    <p:extLst>
      <p:ext uri="{BB962C8B-B14F-4D97-AF65-F5344CB8AC3E}">
        <p14:creationId xmlns:p14="http://schemas.microsoft.com/office/powerpoint/2010/main" val="3181776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C213CA0-18AB-4221-B592-7AE981DA9977}"/>
              </a:ext>
            </a:extLst>
          </p:cNvPr>
          <p:cNvSpPr>
            <a:spLocks noGrp="1"/>
          </p:cNvSpPr>
          <p:nvPr>
            <p:ph type="title"/>
          </p:nvPr>
        </p:nvSpPr>
        <p:spPr>
          <a:xfrm>
            <a:off x="1371600" y="685800"/>
            <a:ext cx="9601200" cy="1060807"/>
          </a:xfrm>
        </p:spPr>
        <p:txBody>
          <a:bodyPr/>
          <a:lstStyle/>
          <a:p>
            <a:r>
              <a:rPr lang="en-US" altLang="zh-TW" b="1" dirty="0"/>
              <a:t>Recapitalization example</a:t>
            </a:r>
            <a:endParaRPr lang="zh-TW" altLang="en-US" b="1" dirty="0"/>
          </a:p>
        </p:txBody>
      </p:sp>
      <p:sp>
        <p:nvSpPr>
          <p:cNvPr id="5" name="內容版面配置區 4">
            <a:extLst>
              <a:ext uri="{FF2B5EF4-FFF2-40B4-BE49-F238E27FC236}">
                <a16:creationId xmlns:a16="http://schemas.microsoft.com/office/drawing/2014/main" id="{185E14ED-A048-4F32-BAB3-7E5AFC5893E2}"/>
              </a:ext>
            </a:extLst>
          </p:cNvPr>
          <p:cNvSpPr>
            <a:spLocks noGrp="1"/>
          </p:cNvSpPr>
          <p:nvPr>
            <p:ph idx="1"/>
          </p:nvPr>
        </p:nvSpPr>
        <p:spPr>
          <a:xfrm>
            <a:off x="1371600" y="1654139"/>
            <a:ext cx="9601200" cy="4213261"/>
          </a:xfrm>
        </p:spPr>
        <p:txBody>
          <a:bodyPr>
            <a:normAutofit/>
          </a:bodyPr>
          <a:lstStyle/>
          <a:p>
            <a:r>
              <a:rPr lang="en-US" altLang="zh-TW" sz="2400" dirty="0"/>
              <a:t>Example: Midco Industries wants to boost its stock price. </a:t>
            </a:r>
            <a:br>
              <a:rPr lang="en-US" altLang="zh-TW" sz="2400" dirty="0"/>
            </a:br>
            <a:r>
              <a:rPr lang="en-US" altLang="zh-TW" sz="2400" dirty="0"/>
              <a:t>The company currently has:</a:t>
            </a:r>
          </a:p>
          <a:p>
            <a:pPr marL="0" indent="0">
              <a:buNone/>
            </a:pPr>
            <a:r>
              <a:rPr lang="en-US" altLang="zh-TW" sz="2400" dirty="0"/>
              <a:t>    – Shares Outstanding: 20 million;</a:t>
            </a:r>
          </a:p>
          <a:p>
            <a:pPr marL="0" indent="0">
              <a:buNone/>
            </a:pPr>
            <a:r>
              <a:rPr lang="en-US" altLang="zh-TW" sz="2400" dirty="0"/>
              <a:t>    – With a Stock Price: $15 per share;</a:t>
            </a:r>
          </a:p>
          <a:p>
            <a:pPr marL="0" indent="0">
              <a:buNone/>
            </a:pPr>
            <a:r>
              <a:rPr lang="en-US" altLang="zh-TW" sz="2400" dirty="0"/>
              <a:t>    – No Debt;</a:t>
            </a:r>
          </a:p>
          <a:p>
            <a:pPr marL="0" indent="0">
              <a:buNone/>
            </a:pPr>
            <a:r>
              <a:rPr lang="en-US" altLang="zh-TW" sz="2400" dirty="0"/>
              <a:t>    – Stable earnings;</a:t>
            </a:r>
          </a:p>
          <a:p>
            <a:pPr marL="0" indent="0">
              <a:buNone/>
            </a:pPr>
            <a:r>
              <a:rPr lang="en-US" altLang="zh-TW" sz="2400" dirty="0"/>
              <a:t>    – Pays a 35% corporate tax rate.</a:t>
            </a:r>
          </a:p>
          <a:p>
            <a:pPr marL="0" indent="0">
              <a:buNone/>
            </a:pPr>
            <a:r>
              <a:rPr lang="en-US" altLang="zh-TW" sz="2400" dirty="0"/>
              <a:t>The company plans to borrow $100 million on a permanent basis, and use the funds to repurchase outstanding shares.</a:t>
            </a:r>
            <a:endParaRPr lang="zh-TW" altLang="en-US" sz="2400" dirty="0"/>
          </a:p>
        </p:txBody>
      </p:sp>
    </p:spTree>
    <p:extLst>
      <p:ext uri="{BB962C8B-B14F-4D97-AF65-F5344CB8AC3E}">
        <p14:creationId xmlns:p14="http://schemas.microsoft.com/office/powerpoint/2010/main" val="318462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6CA738-35F6-4B4F-9472-D168203AFB08}"/>
              </a:ext>
            </a:extLst>
          </p:cNvPr>
          <p:cNvSpPr>
            <a:spLocks noGrp="1"/>
          </p:cNvSpPr>
          <p:nvPr>
            <p:ph idx="1"/>
          </p:nvPr>
        </p:nvSpPr>
        <p:spPr/>
        <p:txBody>
          <a:bodyPr/>
          <a:lstStyle/>
          <a:p>
            <a:r>
              <a:rPr lang="en-US" altLang="zh-TW" dirty="0"/>
              <a:t> </a:t>
            </a:r>
            <a:r>
              <a:rPr lang="en-US" altLang="zh-TW" dirty="0">
                <a:solidFill>
                  <a:srgbClr val="FF0000"/>
                </a:solidFill>
              </a:rPr>
              <a:t>Without leverage </a:t>
            </a:r>
          </a:p>
          <a:p>
            <a:pPr marL="0" indent="0">
              <a:buNone/>
            </a:pPr>
            <a:r>
              <a:rPr lang="en-US" altLang="zh-TW" dirty="0"/>
              <a:t>    – V </a:t>
            </a:r>
            <a:r>
              <a:rPr lang="en-US" altLang="zh-TW" sz="1400" dirty="0"/>
              <a:t>U</a:t>
            </a:r>
            <a:r>
              <a:rPr lang="en-US" altLang="zh-TW" dirty="0"/>
              <a:t> = (20 million shares) × ($15/share) = $300 million </a:t>
            </a:r>
          </a:p>
          <a:p>
            <a:r>
              <a:rPr lang="en-US" altLang="zh-TW" dirty="0"/>
              <a:t> If Midco </a:t>
            </a:r>
            <a:r>
              <a:rPr lang="en-US" altLang="zh-TW" dirty="0">
                <a:solidFill>
                  <a:srgbClr val="FF0000"/>
                </a:solidFill>
              </a:rPr>
              <a:t>borrows $100 million using permanent debt</a:t>
            </a:r>
            <a:r>
              <a:rPr lang="en-US" altLang="zh-TW" dirty="0"/>
              <a:t>, the present value of the firm’s future tax savings is </a:t>
            </a:r>
          </a:p>
          <a:p>
            <a:pPr marL="0" indent="0">
              <a:buNone/>
            </a:pPr>
            <a:r>
              <a:rPr lang="en-US" altLang="zh-TW" dirty="0"/>
              <a:t>    – P </a:t>
            </a:r>
            <a:r>
              <a:rPr lang="en-US" altLang="zh-TW" sz="1400" dirty="0"/>
              <a:t>V </a:t>
            </a:r>
            <a:r>
              <a:rPr lang="en-US" altLang="zh-TW" dirty="0"/>
              <a:t>(interest tax shield) = </a:t>
            </a:r>
            <a:r>
              <a:rPr lang="en-US" altLang="zh-TW" sz="3600" dirty="0" err="1">
                <a:latin typeface="Chiller" panose="04020404031007020602" pitchFamily="82" charset="0"/>
              </a:rPr>
              <a:t>t</a:t>
            </a:r>
            <a:r>
              <a:rPr lang="en-US" altLang="zh-TW" dirty="0" err="1"/>
              <a:t>cD</a:t>
            </a:r>
            <a:r>
              <a:rPr lang="en-US" altLang="zh-TW" dirty="0"/>
              <a:t> = 35% × $100 million = $35 million </a:t>
            </a:r>
          </a:p>
          <a:p>
            <a:r>
              <a:rPr lang="en-US" altLang="zh-TW" dirty="0">
                <a:solidFill>
                  <a:schemeClr val="tx1"/>
                </a:solidFill>
              </a:rPr>
              <a:t> </a:t>
            </a:r>
            <a:r>
              <a:rPr lang="en-US" altLang="zh-TW" dirty="0">
                <a:solidFill>
                  <a:srgbClr val="FF0000"/>
                </a:solidFill>
              </a:rPr>
              <a:t>Thus</a:t>
            </a:r>
            <a:r>
              <a:rPr lang="en-US" altLang="zh-TW" dirty="0">
                <a:solidFill>
                  <a:schemeClr val="tx1"/>
                </a:solidFill>
              </a:rPr>
              <a:t> </a:t>
            </a:r>
            <a:r>
              <a:rPr lang="en-US" altLang="zh-TW" dirty="0">
                <a:solidFill>
                  <a:srgbClr val="FF0000"/>
                </a:solidFill>
              </a:rPr>
              <a:t>the total value of the levered firm will be </a:t>
            </a:r>
          </a:p>
          <a:p>
            <a:pPr marL="0" indent="0">
              <a:buNone/>
            </a:pPr>
            <a:r>
              <a:rPr lang="en-US" altLang="zh-TW" dirty="0"/>
              <a:t>   – V </a:t>
            </a:r>
            <a:r>
              <a:rPr lang="en-US" altLang="zh-TW" sz="1400" dirty="0"/>
              <a:t>L </a:t>
            </a:r>
            <a:r>
              <a:rPr lang="en-US" altLang="zh-TW" dirty="0"/>
              <a:t>= V </a:t>
            </a:r>
            <a:r>
              <a:rPr lang="en-US" altLang="zh-TW" sz="1400" dirty="0"/>
              <a:t>U </a:t>
            </a:r>
            <a:r>
              <a:rPr lang="en-US" altLang="zh-TW" dirty="0"/>
              <a:t>+ </a:t>
            </a:r>
            <a:r>
              <a:rPr lang="en-US" altLang="zh-TW" sz="3600" dirty="0" err="1">
                <a:latin typeface="Chiller" panose="04020404031007020602" pitchFamily="82" charset="0"/>
              </a:rPr>
              <a:t>t</a:t>
            </a:r>
            <a:r>
              <a:rPr lang="en-US" altLang="zh-TW" dirty="0" err="1"/>
              <a:t>cD</a:t>
            </a:r>
            <a:r>
              <a:rPr lang="en-US" altLang="zh-TW" dirty="0"/>
              <a:t> = $300 million + $35 million = $335 million</a:t>
            </a:r>
            <a:endParaRPr lang="zh-TW" altLang="en-US" dirty="0"/>
          </a:p>
        </p:txBody>
      </p:sp>
      <p:sp>
        <p:nvSpPr>
          <p:cNvPr id="4" name="標題 3">
            <a:extLst>
              <a:ext uri="{FF2B5EF4-FFF2-40B4-BE49-F238E27FC236}">
                <a16:creationId xmlns:a16="http://schemas.microsoft.com/office/drawing/2014/main" id="{5B8CD7AD-C55E-48AE-816F-6B6E3D5C01C4}"/>
              </a:ext>
            </a:extLst>
          </p:cNvPr>
          <p:cNvSpPr txBox="1">
            <a:spLocks/>
          </p:cNvSpPr>
          <p:nvPr/>
        </p:nvSpPr>
        <p:spPr>
          <a:xfrm>
            <a:off x="1371600" y="685800"/>
            <a:ext cx="9601200" cy="106080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TW" b="1"/>
              <a:t>Recapitalization example</a:t>
            </a:r>
            <a:endParaRPr lang="zh-TW" altLang="en-US" b="1" dirty="0"/>
          </a:p>
        </p:txBody>
      </p:sp>
    </p:spTree>
    <p:extLst>
      <p:ext uri="{BB962C8B-B14F-4D97-AF65-F5344CB8AC3E}">
        <p14:creationId xmlns:p14="http://schemas.microsoft.com/office/powerpoint/2010/main" val="4152314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6CA738-35F6-4B4F-9472-D168203AFB08}"/>
              </a:ext>
            </a:extLst>
          </p:cNvPr>
          <p:cNvSpPr>
            <a:spLocks noGrp="1"/>
          </p:cNvSpPr>
          <p:nvPr>
            <p:ph idx="1"/>
          </p:nvPr>
        </p:nvSpPr>
        <p:spPr>
          <a:xfrm>
            <a:off x="806521" y="1520575"/>
            <a:ext cx="11522468" cy="4572000"/>
          </a:xfrm>
        </p:spPr>
        <p:txBody>
          <a:bodyPr>
            <a:noAutofit/>
          </a:bodyPr>
          <a:lstStyle/>
          <a:p>
            <a:r>
              <a:rPr lang="en-US" altLang="zh-TW" sz="2400" dirty="0"/>
              <a:t>Because the value of the debt is $100 million, the </a:t>
            </a:r>
            <a:r>
              <a:rPr lang="en-US" altLang="zh-TW" sz="2400" dirty="0">
                <a:solidFill>
                  <a:srgbClr val="FF0000"/>
                </a:solidFill>
              </a:rPr>
              <a:t>new value of the equity </a:t>
            </a:r>
            <a:r>
              <a:rPr lang="en-US" altLang="zh-TW" sz="2400" dirty="0"/>
              <a:t>must be:</a:t>
            </a:r>
          </a:p>
          <a:p>
            <a:pPr marL="0" indent="0">
              <a:buNone/>
            </a:pPr>
            <a:r>
              <a:rPr lang="en-US" altLang="zh-TW" sz="2400" dirty="0"/>
              <a:t>    – E = VL − D = $335 million − $100 million = $235 million</a:t>
            </a:r>
          </a:p>
          <a:p>
            <a:pPr marL="0" indent="0">
              <a:buNone/>
            </a:pPr>
            <a:endParaRPr lang="en-US" altLang="zh-TW" sz="2400" dirty="0"/>
          </a:p>
          <a:p>
            <a:pPr marL="0" indent="0">
              <a:buNone/>
            </a:pPr>
            <a:r>
              <a:rPr lang="en-US" altLang="zh-TW" sz="2400" dirty="0"/>
              <a:t>   Total value of outstanding equity drops, BUT shareholders will also receive    </a:t>
            </a:r>
            <a:br>
              <a:rPr lang="en-US" altLang="zh-TW" sz="2400" dirty="0"/>
            </a:br>
            <a:r>
              <a:rPr lang="en-US" altLang="zh-TW" sz="2400" dirty="0"/>
              <a:t>   the </a:t>
            </a:r>
            <a:r>
              <a:rPr lang="en-US" altLang="zh-TW" sz="2400" dirty="0">
                <a:solidFill>
                  <a:srgbClr val="FF0000"/>
                </a:solidFill>
              </a:rPr>
              <a:t>$100 million </a:t>
            </a:r>
            <a:r>
              <a:rPr lang="en-US" altLang="zh-TW" sz="2400" dirty="0"/>
              <a:t>that Midco will pay out through the share repurchase.</a:t>
            </a:r>
          </a:p>
          <a:p>
            <a:pPr marL="0" indent="0">
              <a:buNone/>
            </a:pPr>
            <a:r>
              <a:rPr lang="en-US" altLang="zh-TW" sz="2400" dirty="0"/>
              <a:t>   In total, </a:t>
            </a:r>
            <a:r>
              <a:rPr lang="en-US" altLang="zh-TW" sz="2400" dirty="0">
                <a:solidFill>
                  <a:srgbClr val="FF0000"/>
                </a:solidFill>
              </a:rPr>
              <a:t>equity-holders will receive the full $335 million</a:t>
            </a:r>
            <a:r>
              <a:rPr lang="en-US" altLang="zh-TW" sz="2400" dirty="0"/>
              <a:t>,</a:t>
            </a:r>
            <a:br>
              <a:rPr lang="en-US" altLang="zh-TW" sz="2400" dirty="0"/>
            </a:br>
            <a:r>
              <a:rPr lang="en-US" altLang="zh-TW" sz="2400" dirty="0"/>
              <a:t>   a gain of $35 million over the value of their shares without leverage.</a:t>
            </a:r>
          </a:p>
          <a:p>
            <a:pPr marL="0" indent="0">
              <a:buNone/>
            </a:pPr>
            <a:r>
              <a:rPr lang="en-US" altLang="zh-TW" sz="2400" dirty="0"/>
              <a:t>   Given the higher total value that accrues to equity-holders, we should </a:t>
            </a:r>
            <a:br>
              <a:rPr lang="en-US" altLang="zh-TW" sz="2400" dirty="0"/>
            </a:br>
            <a:r>
              <a:rPr lang="en-US" altLang="zh-TW" sz="2400" dirty="0"/>
              <a:t>   actually  expect a stock price increase to : </a:t>
            </a:r>
          </a:p>
          <a:p>
            <a:pPr marL="0" indent="0">
              <a:buNone/>
            </a:pPr>
            <a:r>
              <a:rPr lang="en-US" altLang="zh-TW" sz="2400" dirty="0"/>
              <a:t>   – </a:t>
            </a:r>
            <a:r>
              <a:rPr lang="en-US" altLang="zh-TW" sz="2400" dirty="0">
                <a:solidFill>
                  <a:srgbClr val="FF0000"/>
                </a:solidFill>
              </a:rPr>
              <a:t>Stock Price </a:t>
            </a:r>
            <a:r>
              <a:rPr lang="en-US" altLang="zh-TW" sz="2400" dirty="0"/>
              <a:t>= $335 million/20 million = </a:t>
            </a:r>
            <a:r>
              <a:rPr lang="en-US" altLang="zh-TW" sz="2400" dirty="0">
                <a:solidFill>
                  <a:srgbClr val="FF0000"/>
                </a:solidFill>
              </a:rPr>
              <a:t>$16.75</a:t>
            </a:r>
            <a:endParaRPr lang="zh-TW" altLang="en-US" sz="2400" dirty="0">
              <a:solidFill>
                <a:srgbClr val="FF0000"/>
              </a:solidFill>
            </a:endParaRPr>
          </a:p>
        </p:txBody>
      </p:sp>
      <p:sp>
        <p:nvSpPr>
          <p:cNvPr id="4" name="標題 3">
            <a:extLst>
              <a:ext uri="{FF2B5EF4-FFF2-40B4-BE49-F238E27FC236}">
                <a16:creationId xmlns:a16="http://schemas.microsoft.com/office/drawing/2014/main" id="{5B8CD7AD-C55E-48AE-816F-6B6E3D5C01C4}"/>
              </a:ext>
            </a:extLst>
          </p:cNvPr>
          <p:cNvSpPr txBox="1">
            <a:spLocks/>
          </p:cNvSpPr>
          <p:nvPr/>
        </p:nvSpPr>
        <p:spPr>
          <a:xfrm>
            <a:off x="1371600" y="685800"/>
            <a:ext cx="9601200" cy="106080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TW" b="1"/>
              <a:t>Recapitalization example</a:t>
            </a:r>
            <a:endParaRPr lang="zh-TW" altLang="en-US" b="1" dirty="0"/>
          </a:p>
        </p:txBody>
      </p:sp>
    </p:spTree>
    <p:extLst>
      <p:ext uri="{BB962C8B-B14F-4D97-AF65-F5344CB8AC3E}">
        <p14:creationId xmlns:p14="http://schemas.microsoft.com/office/powerpoint/2010/main" val="408591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83D6B6-6466-46E8-B20C-0EA875DFFD06}"/>
              </a:ext>
            </a:extLst>
          </p:cNvPr>
          <p:cNvSpPr>
            <a:spLocks noGrp="1"/>
          </p:cNvSpPr>
          <p:nvPr>
            <p:ph type="title"/>
          </p:nvPr>
        </p:nvSpPr>
        <p:spPr/>
        <p:txBody>
          <a:bodyPr/>
          <a:lstStyle/>
          <a:p>
            <a:r>
              <a:rPr lang="en-US" altLang="zh-TW" dirty="0"/>
              <a:t>The Interest Tax Deduction</a:t>
            </a:r>
            <a:endParaRPr lang="zh-TW" altLang="en-US" dirty="0"/>
          </a:p>
        </p:txBody>
      </p:sp>
      <p:sp>
        <p:nvSpPr>
          <p:cNvPr id="5" name="內容版面配置區 4">
            <a:extLst>
              <a:ext uri="{FF2B5EF4-FFF2-40B4-BE49-F238E27FC236}">
                <a16:creationId xmlns:a16="http://schemas.microsoft.com/office/drawing/2014/main" id="{1137B984-2025-4755-BDF7-2E799ED4A054}"/>
              </a:ext>
            </a:extLst>
          </p:cNvPr>
          <p:cNvSpPr>
            <a:spLocks noGrp="1"/>
          </p:cNvSpPr>
          <p:nvPr>
            <p:ph idx="1"/>
          </p:nvPr>
        </p:nvSpPr>
        <p:spPr/>
        <p:txBody>
          <a:bodyPr>
            <a:normAutofit/>
          </a:bodyPr>
          <a:lstStyle/>
          <a:p>
            <a:r>
              <a:rPr lang="en-US" altLang="zh-TW" sz="2400" dirty="0"/>
              <a:t>Corporations must pay taxes on the income that they earn.</a:t>
            </a:r>
          </a:p>
          <a:p>
            <a:endParaRPr lang="en-US" altLang="zh-TW" sz="2400" dirty="0"/>
          </a:p>
          <a:p>
            <a:r>
              <a:rPr lang="en-US" altLang="zh-TW" sz="2400" dirty="0"/>
              <a:t>They pay taxes on their profits after interest payments are deducted.</a:t>
            </a:r>
          </a:p>
          <a:p>
            <a:endParaRPr lang="en-US" altLang="zh-TW" sz="2400" dirty="0"/>
          </a:p>
          <a:p>
            <a:r>
              <a:rPr lang="en-US" altLang="zh-TW" sz="2400" dirty="0"/>
              <a:t>Thus, </a:t>
            </a:r>
            <a:r>
              <a:rPr lang="en-US" altLang="zh-TW" sz="2400" dirty="0">
                <a:solidFill>
                  <a:srgbClr val="FF0000"/>
                </a:solidFill>
              </a:rPr>
              <a:t>interest expense reduces the amount of corporate taxes</a:t>
            </a:r>
            <a:r>
              <a:rPr lang="en-US" altLang="zh-TW" sz="2400" dirty="0"/>
              <a:t>.</a:t>
            </a:r>
          </a:p>
          <a:p>
            <a:endParaRPr lang="en-US" altLang="zh-TW" dirty="0"/>
          </a:p>
          <a:p>
            <a:pPr marL="0" indent="0">
              <a:buNone/>
            </a:pPr>
            <a:endParaRPr lang="en-US" altLang="zh-TW" dirty="0"/>
          </a:p>
        </p:txBody>
      </p:sp>
    </p:spTree>
    <p:extLst>
      <p:ext uri="{BB962C8B-B14F-4D97-AF65-F5344CB8AC3E}">
        <p14:creationId xmlns:p14="http://schemas.microsoft.com/office/powerpoint/2010/main" val="2095121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6CA738-35F6-4B4F-9472-D168203AFB08}"/>
              </a:ext>
            </a:extLst>
          </p:cNvPr>
          <p:cNvSpPr>
            <a:spLocks noGrp="1"/>
          </p:cNvSpPr>
          <p:nvPr>
            <p:ph idx="1"/>
          </p:nvPr>
        </p:nvSpPr>
        <p:spPr>
          <a:xfrm>
            <a:off x="1371599" y="2054831"/>
            <a:ext cx="9806683" cy="3812569"/>
          </a:xfrm>
        </p:spPr>
        <p:txBody>
          <a:bodyPr>
            <a:normAutofit fontScale="47500" lnSpcReduction="20000"/>
          </a:bodyPr>
          <a:lstStyle/>
          <a:p>
            <a:r>
              <a:rPr lang="en-US" altLang="zh-TW" sz="3800" dirty="0"/>
              <a:t>With a </a:t>
            </a:r>
            <a:r>
              <a:rPr lang="en-US" altLang="zh-TW" sz="3800" dirty="0">
                <a:solidFill>
                  <a:srgbClr val="FF0000"/>
                </a:solidFill>
              </a:rPr>
              <a:t>repurchase price of $16.75</a:t>
            </a:r>
            <a:r>
              <a:rPr lang="en-US" altLang="zh-TW" sz="3800" dirty="0"/>
              <a:t>, the shareholders who tender their shares and the shareholders who hold their shares both gain $1.75 per share as a result of the transaction.   $16.75 − $15 = $1.75</a:t>
            </a:r>
          </a:p>
          <a:p>
            <a:endParaRPr lang="en-US" altLang="zh-TW" sz="3800" dirty="0"/>
          </a:p>
          <a:p>
            <a:r>
              <a:rPr lang="en-US" altLang="zh-TW" sz="3800" dirty="0"/>
              <a:t>The company repurchases how many shares?</a:t>
            </a:r>
            <a:br>
              <a:rPr lang="en-US" altLang="zh-TW" sz="3800" dirty="0"/>
            </a:br>
            <a:r>
              <a:rPr lang="en-US" altLang="zh-TW" sz="3800" dirty="0"/>
              <a:t> – $100 million/$16.75 = 5 970 149 .3 </a:t>
            </a:r>
            <a:br>
              <a:rPr lang="en-US" altLang="zh-TW" sz="3800" dirty="0"/>
            </a:br>
            <a:r>
              <a:rPr lang="en-US" altLang="zh-TW" sz="3800" dirty="0"/>
              <a:t>(needs rounding for integer number of shares) </a:t>
            </a:r>
            <a:br>
              <a:rPr lang="en-US" altLang="zh-TW" sz="3800" dirty="0"/>
            </a:br>
            <a:r>
              <a:rPr lang="en-US" altLang="zh-TW" sz="3800" dirty="0"/>
              <a:t>– Spending the $100 million raised</a:t>
            </a:r>
          </a:p>
          <a:p>
            <a:endParaRPr lang="en-US" altLang="zh-TW" sz="3800" dirty="0"/>
          </a:p>
          <a:p>
            <a:r>
              <a:rPr lang="en-US" altLang="zh-TW" sz="3800" dirty="0"/>
              <a:t>The number of shares that remains outstanding is: </a:t>
            </a:r>
            <a:br>
              <a:rPr lang="en-US" altLang="zh-TW" sz="3800" dirty="0"/>
            </a:br>
            <a:r>
              <a:rPr lang="en-US" altLang="zh-TW" sz="3800" dirty="0"/>
              <a:t>– 20,000,000 – 5,970,149 = 14,029,851 </a:t>
            </a:r>
            <a:br>
              <a:rPr lang="en-US" altLang="zh-TW" sz="3800" dirty="0"/>
            </a:br>
            <a:r>
              <a:rPr lang="en-US" altLang="zh-TW" sz="3800" dirty="0"/>
              <a:t>– With a total market capitalization of 14,029,851*$16.75= $235 million</a:t>
            </a:r>
          </a:p>
          <a:p>
            <a:pPr marL="0" indent="0">
              <a:buNone/>
            </a:pPr>
            <a:r>
              <a:rPr lang="en-US" altLang="zh-TW" sz="3800" dirty="0"/>
              <a:t>    </a:t>
            </a:r>
          </a:p>
          <a:p>
            <a:pPr marL="0" indent="0">
              <a:buNone/>
            </a:pPr>
            <a:endParaRPr lang="en-US" altLang="zh-TW" dirty="0">
              <a:solidFill>
                <a:srgbClr val="FF0000"/>
              </a:solidFill>
            </a:endParaRPr>
          </a:p>
        </p:txBody>
      </p:sp>
      <p:sp>
        <p:nvSpPr>
          <p:cNvPr id="4" name="標題 3">
            <a:extLst>
              <a:ext uri="{FF2B5EF4-FFF2-40B4-BE49-F238E27FC236}">
                <a16:creationId xmlns:a16="http://schemas.microsoft.com/office/drawing/2014/main" id="{5B8CD7AD-C55E-48AE-816F-6B6E3D5C01C4}"/>
              </a:ext>
            </a:extLst>
          </p:cNvPr>
          <p:cNvSpPr txBox="1">
            <a:spLocks/>
          </p:cNvSpPr>
          <p:nvPr/>
        </p:nvSpPr>
        <p:spPr>
          <a:xfrm>
            <a:off x="1371600" y="685800"/>
            <a:ext cx="9601200" cy="1060807"/>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TW" b="1"/>
              <a:t>Recapitalization example</a:t>
            </a:r>
            <a:endParaRPr lang="zh-TW" altLang="en-US" b="1" dirty="0"/>
          </a:p>
        </p:txBody>
      </p:sp>
    </p:spTree>
    <p:extLst>
      <p:ext uri="{BB962C8B-B14F-4D97-AF65-F5344CB8AC3E}">
        <p14:creationId xmlns:p14="http://schemas.microsoft.com/office/powerpoint/2010/main" val="2019168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04ACAC-74E6-4302-9BF1-F504F63ED691}"/>
              </a:ext>
            </a:extLst>
          </p:cNvPr>
          <p:cNvSpPr>
            <a:spLocks noGrp="1"/>
          </p:cNvSpPr>
          <p:nvPr>
            <p:ph type="title"/>
          </p:nvPr>
        </p:nvSpPr>
        <p:spPr/>
        <p:txBody>
          <a:bodyPr>
            <a:normAutofit/>
          </a:bodyPr>
          <a:lstStyle/>
          <a:p>
            <a:r>
              <a:rPr lang="en-US" altLang="zh-TW" dirty="0"/>
              <a:t>15.4 </a:t>
            </a:r>
            <a:br>
              <a:rPr lang="en-US" altLang="zh-TW" dirty="0"/>
            </a:br>
            <a:r>
              <a:rPr lang="en-US" altLang="zh-TW" dirty="0"/>
              <a:t>Personal Taxes </a:t>
            </a:r>
            <a:endParaRPr lang="zh-TW" altLang="en-US" dirty="0"/>
          </a:p>
        </p:txBody>
      </p:sp>
      <p:sp>
        <p:nvSpPr>
          <p:cNvPr id="5" name="文字版面配置區 4">
            <a:extLst>
              <a:ext uri="{FF2B5EF4-FFF2-40B4-BE49-F238E27FC236}">
                <a16:creationId xmlns:a16="http://schemas.microsoft.com/office/drawing/2014/main" id="{01CF33AC-1324-4B97-ACCF-B92DD4C209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23693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71600" y="402777"/>
            <a:ext cx="9601200" cy="1485900"/>
          </a:xfrm>
        </p:spPr>
        <p:txBody>
          <a:bodyPr>
            <a:normAutofit/>
          </a:bodyPr>
          <a:lstStyle/>
          <a:p>
            <a:r>
              <a:rPr lang="en-US" altLang="zh-TW" sz="5333" b="1" dirty="0"/>
              <a:t>Personal Taxes</a:t>
            </a:r>
            <a:endParaRPr lang="zh-TW" altLang="en-US" sz="5333" b="1" dirty="0"/>
          </a:p>
        </p:txBody>
      </p:sp>
      <p:sp>
        <p:nvSpPr>
          <p:cNvPr id="3" name="內容版面配置區 2"/>
          <p:cNvSpPr>
            <a:spLocks noGrp="1"/>
          </p:cNvSpPr>
          <p:nvPr>
            <p:ph idx="1"/>
          </p:nvPr>
        </p:nvSpPr>
        <p:spPr>
          <a:xfrm>
            <a:off x="839416" y="1412776"/>
            <a:ext cx="10513168" cy="5257800"/>
          </a:xfrm>
        </p:spPr>
        <p:txBody>
          <a:bodyPr>
            <a:normAutofit/>
          </a:bodyPr>
          <a:lstStyle/>
          <a:p>
            <a:pPr algn="just">
              <a:lnSpc>
                <a:spcPts val="6000"/>
              </a:lnSpc>
            </a:pPr>
            <a:r>
              <a:rPr lang="en-US" altLang="zh-TW" sz="3200" dirty="0"/>
              <a:t>The cash flows to investors are typically taxed twice (corporate level and individual). </a:t>
            </a:r>
          </a:p>
          <a:p>
            <a:pPr algn="just">
              <a:lnSpc>
                <a:spcPts val="6000"/>
              </a:lnSpc>
            </a:pPr>
            <a:r>
              <a:rPr lang="en-US" altLang="zh-TW" sz="3200" dirty="0"/>
              <a:t>For individuals </a:t>
            </a:r>
          </a:p>
          <a:p>
            <a:pPr lvl="1" algn="just">
              <a:lnSpc>
                <a:spcPts val="4667"/>
              </a:lnSpc>
              <a:buFont typeface="Wingdings" pitchFamily="2" charset="2"/>
              <a:buChar char="Ø"/>
            </a:pPr>
            <a:r>
              <a:rPr lang="en-US" altLang="zh-TW" sz="3200" i="0" dirty="0"/>
              <a:t>Interest payments received from debt are taxed as income. </a:t>
            </a:r>
          </a:p>
          <a:p>
            <a:pPr lvl="1" algn="just">
              <a:lnSpc>
                <a:spcPts val="4667"/>
              </a:lnSpc>
              <a:buFont typeface="Wingdings" pitchFamily="2" charset="2"/>
              <a:buChar char="Ø"/>
            </a:pPr>
            <a:r>
              <a:rPr lang="en-US" altLang="zh-TW" sz="3200" i="0" dirty="0"/>
              <a:t>Equity investors also must pay taxes on dividends and capital gains.</a:t>
            </a:r>
            <a:endParaRPr lang="zh-TW" altLang="en-US" sz="3200" i="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42</a:t>
            </a:fld>
            <a:endParaRPr lang="zh-TW" altLang="en-US"/>
          </a:p>
        </p:txBody>
      </p:sp>
    </p:spTree>
    <p:extLst>
      <p:ext uri="{BB962C8B-B14F-4D97-AF65-F5344CB8AC3E}">
        <p14:creationId xmlns:p14="http://schemas.microsoft.com/office/powerpoint/2010/main" val="654801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18455" y="329879"/>
            <a:ext cx="10972800" cy="1143000"/>
          </a:xfrm>
        </p:spPr>
        <p:txBody>
          <a:bodyPr>
            <a:noAutofit/>
          </a:bodyPr>
          <a:lstStyle/>
          <a:p>
            <a:r>
              <a:rPr lang="en-US" altLang="zh-TW" sz="4000" b="1" dirty="0"/>
              <a:t>Including Personal Taxes in the Interest Tax Shield </a:t>
            </a:r>
            <a:endParaRPr lang="zh-TW" altLang="en-US" sz="4000" dirty="0"/>
          </a:p>
        </p:txBody>
      </p:sp>
      <p:sp>
        <p:nvSpPr>
          <p:cNvPr id="3" name="內容版面配置區 2"/>
          <p:cNvSpPr>
            <a:spLocks noGrp="1"/>
          </p:cNvSpPr>
          <p:nvPr>
            <p:ph idx="1"/>
          </p:nvPr>
        </p:nvSpPr>
        <p:spPr>
          <a:xfrm>
            <a:off x="748746" y="3525011"/>
            <a:ext cx="10972800" cy="3465248"/>
          </a:xfrm>
        </p:spPr>
        <p:txBody>
          <a:bodyPr>
            <a:normAutofit/>
          </a:bodyPr>
          <a:lstStyle/>
          <a:p>
            <a:pPr algn="just">
              <a:lnSpc>
                <a:spcPts val="4400"/>
              </a:lnSpc>
            </a:pPr>
            <a:r>
              <a:rPr lang="en-US" altLang="zh-TW" sz="2933" dirty="0"/>
              <a:t>The amount of money an investor will pay for a security ultimately depends on  the cash flows the investor will receive </a:t>
            </a:r>
            <a:r>
              <a:rPr lang="en-US" altLang="zh-TW" sz="2933" b="1" dirty="0"/>
              <a:t>after all taxes have been paid</a:t>
            </a:r>
            <a:r>
              <a:rPr lang="en-US" altLang="zh-TW" sz="2933" dirty="0"/>
              <a:t>.</a:t>
            </a:r>
          </a:p>
          <a:p>
            <a:pPr algn="just">
              <a:lnSpc>
                <a:spcPts val="4400"/>
              </a:lnSpc>
            </a:pPr>
            <a:r>
              <a:rPr lang="en-US" altLang="zh-TW" sz="2933" dirty="0"/>
              <a:t>Thus, just like corporate taxes, personal taxes reduce the cash flows to investors and diminish firm value. </a:t>
            </a:r>
          </a:p>
          <a:p>
            <a:pPr algn="just">
              <a:lnSpc>
                <a:spcPts val="4400"/>
              </a:lnSpc>
            </a:pPr>
            <a:endParaRPr lang="zh-TW" altLang="en-US" sz="2933"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43</a:t>
            </a:fld>
            <a:endParaRPr lang="zh-TW" altLang="en-US"/>
          </a:p>
        </p:txBody>
      </p:sp>
      <p:grpSp>
        <p:nvGrpSpPr>
          <p:cNvPr id="10" name="群組 9"/>
          <p:cNvGrpSpPr/>
          <p:nvPr/>
        </p:nvGrpSpPr>
        <p:grpSpPr>
          <a:xfrm>
            <a:off x="1619219" y="1412777"/>
            <a:ext cx="8953564" cy="1874233"/>
            <a:chOff x="575469" y="1707356"/>
            <a:chExt cx="8258742" cy="1728788"/>
          </a:xfrm>
        </p:grpSpPr>
        <p:sp>
          <p:nvSpPr>
            <p:cNvPr id="5" name="Oval 4"/>
            <p:cNvSpPr>
              <a:spLocks noChangeArrowheads="1"/>
            </p:cNvSpPr>
            <p:nvPr/>
          </p:nvSpPr>
          <p:spPr bwMode="auto">
            <a:xfrm>
              <a:off x="575469" y="1780381"/>
              <a:ext cx="2447925" cy="158432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pPr algn="ctr"/>
              <a:r>
                <a:rPr lang="zh-TW" altLang="en-US" sz="2667" dirty="0">
                  <a:latin typeface="微軟正黑體" pitchFamily="34" charset="-120"/>
                  <a:ea typeface="微軟正黑體" pitchFamily="34" charset="-120"/>
                </a:rPr>
                <a:t>權益</a:t>
              </a:r>
              <a:r>
                <a:rPr lang="en-US" altLang="zh-TW" sz="2667" dirty="0">
                  <a:latin typeface="微軟正黑體" pitchFamily="34" charset="-120"/>
                  <a:ea typeface="微軟正黑體" pitchFamily="34" charset="-120"/>
                </a:rPr>
                <a:t>(</a:t>
              </a:r>
              <a:r>
                <a:rPr lang="zh-TW" altLang="en-US" sz="2667" dirty="0">
                  <a:latin typeface="微軟正黑體" pitchFamily="34" charset="-120"/>
                  <a:ea typeface="微軟正黑體" pitchFamily="34" charset="-120"/>
                </a:rPr>
                <a:t>股票</a:t>
              </a:r>
              <a:r>
                <a:rPr lang="en-US" altLang="zh-TW" sz="2667" dirty="0">
                  <a:latin typeface="微軟正黑體" pitchFamily="34" charset="-120"/>
                  <a:ea typeface="微軟正黑體" pitchFamily="34" charset="-120"/>
                </a:rPr>
                <a:t>)</a:t>
              </a:r>
              <a:r>
                <a:rPr lang="zh-TW" altLang="en-US" sz="2667" dirty="0">
                  <a:latin typeface="微軟正黑體" pitchFamily="34" charset="-120"/>
                  <a:ea typeface="微軟正黑體" pitchFamily="34" charset="-120"/>
                </a:rPr>
                <a:t>市值</a:t>
              </a:r>
            </a:p>
          </p:txBody>
        </p:sp>
        <p:sp>
          <p:nvSpPr>
            <p:cNvPr id="6" name="Text Box 6"/>
            <p:cNvSpPr txBox="1">
              <a:spLocks noChangeArrowheads="1"/>
            </p:cNvSpPr>
            <p:nvPr/>
          </p:nvSpPr>
          <p:spPr bwMode="auto">
            <a:xfrm>
              <a:off x="2951956" y="2283619"/>
              <a:ext cx="719136" cy="61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pPr>
                <a:spcBef>
                  <a:spcPct val="50000"/>
                </a:spcBef>
              </a:pPr>
              <a:r>
                <a:rPr lang="zh-TW" altLang="en-US" sz="3733" b="1">
                  <a:latin typeface="微軟正黑體" pitchFamily="34" charset="-120"/>
                  <a:ea typeface="微軟正黑體" pitchFamily="34" charset="-120"/>
                </a:rPr>
                <a:t>＋</a:t>
              </a:r>
            </a:p>
          </p:txBody>
        </p:sp>
        <p:sp>
          <p:nvSpPr>
            <p:cNvPr id="7" name="Oval 7"/>
            <p:cNvSpPr>
              <a:spLocks noChangeArrowheads="1"/>
            </p:cNvSpPr>
            <p:nvPr/>
          </p:nvSpPr>
          <p:spPr bwMode="auto">
            <a:xfrm>
              <a:off x="3455194" y="1780381"/>
              <a:ext cx="2447925" cy="1584325"/>
            </a:xfrm>
            <a:prstGeom prst="ellipse">
              <a:avLst/>
            </a:prstGeom>
            <a:solidFill>
              <a:srgbClr val="00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pPr algn="ctr"/>
              <a:r>
                <a:rPr lang="zh-TW" altLang="en-US" sz="2667" dirty="0">
                  <a:latin typeface="微軟正黑體" pitchFamily="34" charset="-120"/>
                  <a:ea typeface="微軟正黑體" pitchFamily="34" charset="-120"/>
                </a:rPr>
                <a:t>負債</a:t>
              </a:r>
              <a:r>
                <a:rPr lang="en-US" altLang="zh-TW" sz="2667" dirty="0">
                  <a:latin typeface="微軟正黑體" pitchFamily="34" charset="-120"/>
                  <a:ea typeface="微軟正黑體" pitchFamily="34" charset="-120"/>
                </a:rPr>
                <a:t>(</a:t>
              </a:r>
              <a:r>
                <a:rPr lang="zh-TW" altLang="en-US" sz="2667" dirty="0">
                  <a:latin typeface="微軟正黑體" pitchFamily="34" charset="-120"/>
                  <a:ea typeface="微軟正黑體" pitchFamily="34" charset="-120"/>
                </a:rPr>
                <a:t>債券</a:t>
              </a:r>
              <a:r>
                <a:rPr lang="en-US" altLang="zh-TW" sz="2667" dirty="0">
                  <a:latin typeface="微軟正黑體" pitchFamily="34" charset="-120"/>
                  <a:ea typeface="微軟正黑體" pitchFamily="34" charset="-120"/>
                </a:rPr>
                <a:t>)</a:t>
              </a:r>
              <a:r>
                <a:rPr lang="zh-TW" altLang="en-US" sz="2667" dirty="0">
                  <a:latin typeface="微軟正黑體" pitchFamily="34" charset="-120"/>
                  <a:ea typeface="微軟正黑體" pitchFamily="34" charset="-120"/>
                </a:rPr>
                <a:t>市值</a:t>
              </a:r>
            </a:p>
          </p:txBody>
        </p:sp>
        <p:sp>
          <p:nvSpPr>
            <p:cNvPr id="8" name="Rectangle 8"/>
            <p:cNvSpPr>
              <a:spLocks noChangeArrowheads="1"/>
            </p:cNvSpPr>
            <p:nvPr/>
          </p:nvSpPr>
          <p:spPr bwMode="auto">
            <a:xfrm>
              <a:off x="5976144" y="2355056"/>
              <a:ext cx="454228" cy="425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r>
                <a:rPr lang="zh-TW" altLang="en-US" sz="2400">
                  <a:latin typeface="微軟正黑體" pitchFamily="34" charset="-120"/>
                  <a:ea typeface="微軟正黑體" pitchFamily="34" charset="-120"/>
                </a:rPr>
                <a:t>＝</a:t>
              </a:r>
            </a:p>
          </p:txBody>
        </p:sp>
        <p:sp>
          <p:nvSpPr>
            <p:cNvPr id="9" name="Rectangle 10"/>
            <p:cNvSpPr>
              <a:spLocks noChangeArrowheads="1"/>
            </p:cNvSpPr>
            <p:nvPr/>
          </p:nvSpPr>
          <p:spPr bwMode="auto">
            <a:xfrm>
              <a:off x="6602186" y="1707356"/>
              <a:ext cx="2232025" cy="172878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TW"/>
              </a:defPPr>
              <a:lvl1pPr algn="l" rtl="0" fontAlgn="base">
                <a:spcBef>
                  <a:spcPct val="0"/>
                </a:spcBef>
                <a:spcAft>
                  <a:spcPct val="0"/>
                </a:spcAft>
                <a:defRPr kumimoji="1" kern="1200">
                  <a:solidFill>
                    <a:schemeClr val="tx1"/>
                  </a:solidFill>
                  <a:latin typeface="Arial" pitchFamily="34"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pitchFamily="34"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pitchFamily="34"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pitchFamily="34"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pitchFamily="34" charset="0"/>
                  <a:ea typeface="新細明體" pitchFamily="18" charset="-120"/>
                  <a:cs typeface="+mn-cs"/>
                </a:defRPr>
              </a:lvl5pPr>
              <a:lvl6pPr marL="2286000" algn="l" defTabSz="914400" rtl="0" eaLnBrk="1" latinLnBrk="0" hangingPunct="1">
                <a:defRPr kumimoji="1" kern="1200">
                  <a:solidFill>
                    <a:schemeClr val="tx1"/>
                  </a:solidFill>
                  <a:latin typeface="Arial" pitchFamily="34" charset="0"/>
                  <a:ea typeface="新細明體" pitchFamily="18" charset="-120"/>
                  <a:cs typeface="+mn-cs"/>
                </a:defRPr>
              </a:lvl6pPr>
              <a:lvl7pPr marL="2743200" algn="l" defTabSz="914400" rtl="0" eaLnBrk="1" latinLnBrk="0" hangingPunct="1">
                <a:defRPr kumimoji="1" kern="1200">
                  <a:solidFill>
                    <a:schemeClr val="tx1"/>
                  </a:solidFill>
                  <a:latin typeface="Arial" pitchFamily="34" charset="0"/>
                  <a:ea typeface="新細明體" pitchFamily="18" charset="-120"/>
                  <a:cs typeface="+mn-cs"/>
                </a:defRPr>
              </a:lvl7pPr>
              <a:lvl8pPr marL="3200400" algn="l" defTabSz="914400" rtl="0" eaLnBrk="1" latinLnBrk="0" hangingPunct="1">
                <a:defRPr kumimoji="1" kern="1200">
                  <a:solidFill>
                    <a:schemeClr val="tx1"/>
                  </a:solidFill>
                  <a:latin typeface="Arial" pitchFamily="34" charset="0"/>
                  <a:ea typeface="新細明體" pitchFamily="18" charset="-120"/>
                  <a:cs typeface="+mn-cs"/>
                </a:defRPr>
              </a:lvl8pPr>
              <a:lvl9pPr marL="3657600" algn="l" defTabSz="914400" rtl="0" eaLnBrk="1" latinLnBrk="0" hangingPunct="1">
                <a:defRPr kumimoji="1" kern="1200">
                  <a:solidFill>
                    <a:schemeClr val="tx1"/>
                  </a:solidFill>
                  <a:latin typeface="Arial" pitchFamily="34" charset="0"/>
                  <a:ea typeface="新細明體" pitchFamily="18" charset="-120"/>
                  <a:cs typeface="+mn-cs"/>
                </a:defRPr>
              </a:lvl9pPr>
            </a:lstStyle>
            <a:p>
              <a:pPr algn="ctr"/>
              <a:r>
                <a:rPr lang="zh-TW" altLang="en-US" sz="3733" dirty="0">
                  <a:latin typeface="微軟正黑體" pitchFamily="34" charset="-120"/>
                  <a:ea typeface="微軟正黑體" pitchFamily="34" charset="-120"/>
                </a:rPr>
                <a:t>公司價值</a:t>
              </a:r>
            </a:p>
          </p:txBody>
        </p:sp>
      </p:grpSp>
    </p:spTree>
    <p:extLst>
      <p:ext uri="{BB962C8B-B14F-4D97-AF65-F5344CB8AC3E}">
        <p14:creationId xmlns:p14="http://schemas.microsoft.com/office/powerpoint/2010/main" val="244162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49087" y="685800"/>
            <a:ext cx="10907484" cy="1485900"/>
          </a:xfrm>
        </p:spPr>
        <p:txBody>
          <a:bodyPr>
            <a:normAutofit/>
          </a:bodyPr>
          <a:lstStyle/>
          <a:p>
            <a:r>
              <a:rPr lang="en-US" altLang="zh-TW" sz="4000" b="1" dirty="0"/>
              <a:t>Including Personal Taxes in the Interest Tax Shield </a:t>
            </a:r>
            <a:endParaRPr lang="zh-TW" altLang="en-US" sz="4000" b="1" dirty="0"/>
          </a:p>
        </p:txBody>
      </p:sp>
      <p:sp>
        <p:nvSpPr>
          <p:cNvPr id="3" name="內容版面配置區 2"/>
          <p:cNvSpPr>
            <a:spLocks noGrp="1"/>
          </p:cNvSpPr>
          <p:nvPr>
            <p:ph idx="1"/>
          </p:nvPr>
        </p:nvSpPr>
        <p:spPr>
          <a:xfrm>
            <a:off x="1165516" y="2105617"/>
            <a:ext cx="10173045" cy="4525963"/>
          </a:xfrm>
        </p:spPr>
        <p:txBody>
          <a:bodyPr>
            <a:normAutofit/>
          </a:bodyPr>
          <a:lstStyle/>
          <a:p>
            <a:pPr algn="just">
              <a:lnSpc>
                <a:spcPts val="4667"/>
              </a:lnSpc>
              <a:spcBef>
                <a:spcPct val="50000"/>
              </a:spcBef>
            </a:pPr>
            <a:r>
              <a:rPr lang="en-US" altLang="en-US" sz="3600" dirty="0"/>
              <a:t>The actual interest tax shield depends on both </a:t>
            </a:r>
            <a:r>
              <a:rPr lang="en-US" altLang="en-US" sz="3600" b="1" dirty="0"/>
              <a:t>corporate</a:t>
            </a:r>
            <a:r>
              <a:rPr lang="en-US" altLang="en-US" sz="3600" dirty="0"/>
              <a:t> and </a:t>
            </a:r>
            <a:r>
              <a:rPr lang="en-US" altLang="en-US" sz="3600" b="1" dirty="0"/>
              <a:t>personal taxes </a:t>
            </a:r>
            <a:r>
              <a:rPr lang="en-US" altLang="en-US" sz="3600" dirty="0"/>
              <a:t>that are paid.</a:t>
            </a:r>
          </a:p>
          <a:p>
            <a:pPr algn="just">
              <a:lnSpc>
                <a:spcPts val="4667"/>
              </a:lnSpc>
              <a:spcBef>
                <a:spcPct val="50000"/>
              </a:spcBef>
            </a:pPr>
            <a:r>
              <a:rPr lang="en-US" altLang="en-US" sz="3600" dirty="0"/>
              <a:t>To determine the true tax benefit of leverage, we need to evaluate the combined effect of both corporate and personal taxes.</a:t>
            </a:r>
          </a:p>
          <a:p>
            <a:pPr algn="just">
              <a:lnSpc>
                <a:spcPts val="4667"/>
              </a:lnSpc>
              <a:spcBef>
                <a:spcPct val="50000"/>
              </a:spcBef>
            </a:pPr>
            <a:endParaRPr lang="en-US" altLang="en-US" sz="36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44</a:t>
            </a:fld>
            <a:endParaRPr lang="zh-TW" altLang="en-US"/>
          </a:p>
        </p:txBody>
      </p:sp>
    </p:spTree>
    <p:extLst>
      <p:ext uri="{BB962C8B-B14F-4D97-AF65-F5344CB8AC3E}">
        <p14:creationId xmlns:p14="http://schemas.microsoft.com/office/powerpoint/2010/main" val="1652896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45</a:t>
            </a:fld>
            <a:endParaRPr lang="zh-TW" altLang="en-US"/>
          </a:p>
        </p:txBody>
      </p:sp>
      <p:pic>
        <p:nvPicPr>
          <p:cNvPr id="10" name="圖片 9"/>
          <p:cNvPicPr>
            <a:picLocks noChangeAspect="1"/>
          </p:cNvPicPr>
          <p:nvPr/>
        </p:nvPicPr>
        <p:blipFill rotWithShape="1">
          <a:blip r:embed="rId3"/>
          <a:srcRect l="5795" t="26335" r="5107" b="15934"/>
          <a:stretch/>
        </p:blipFill>
        <p:spPr>
          <a:xfrm>
            <a:off x="1106103" y="1871538"/>
            <a:ext cx="9979796" cy="4849940"/>
          </a:xfrm>
          <a:prstGeom prst="rect">
            <a:avLst/>
          </a:prstGeom>
        </p:spPr>
      </p:pic>
      <p:sp>
        <p:nvSpPr>
          <p:cNvPr id="11" name="矩形 10"/>
          <p:cNvSpPr/>
          <p:nvPr/>
        </p:nvSpPr>
        <p:spPr>
          <a:xfrm>
            <a:off x="6007292" y="2372883"/>
            <a:ext cx="1574211"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2" name="文字方塊 11"/>
          <p:cNvSpPr txBox="1"/>
          <p:nvPr/>
        </p:nvSpPr>
        <p:spPr>
          <a:xfrm>
            <a:off x="6794398" y="1604798"/>
            <a:ext cx="5072886" cy="502766"/>
          </a:xfrm>
          <a:prstGeom prst="rect">
            <a:avLst/>
          </a:prstGeom>
          <a:noFill/>
        </p:spPr>
        <p:txBody>
          <a:bodyPr wrap="square" rtlCol="0">
            <a:spAutoFit/>
          </a:bodyPr>
          <a:lstStyle/>
          <a:p>
            <a:r>
              <a:rPr lang="en-US" altLang="zh-TW" sz="2667" dirty="0">
                <a:solidFill>
                  <a:srgbClr val="FF0000"/>
                </a:solidFill>
              </a:rPr>
              <a:t>= (Dividends + Capital Gains)</a:t>
            </a:r>
            <a:r>
              <a:rPr lang="zh-TW" altLang="en-US" sz="2667" dirty="0">
                <a:solidFill>
                  <a:srgbClr val="FF0000"/>
                </a:solidFill>
              </a:rPr>
              <a:t> </a:t>
            </a:r>
            <a:r>
              <a:rPr lang="en-US" altLang="zh-TW" sz="2667" dirty="0">
                <a:solidFill>
                  <a:srgbClr val="FF0000"/>
                </a:solidFill>
              </a:rPr>
              <a:t>/</a:t>
            </a:r>
            <a:r>
              <a:rPr lang="zh-TW" altLang="en-US" sz="2667" dirty="0">
                <a:solidFill>
                  <a:srgbClr val="FF0000"/>
                </a:solidFill>
              </a:rPr>
              <a:t> </a:t>
            </a:r>
            <a:r>
              <a:rPr lang="en-US" altLang="zh-TW" sz="2667" dirty="0">
                <a:solidFill>
                  <a:srgbClr val="FF0000"/>
                </a:solidFill>
              </a:rPr>
              <a:t>2</a:t>
            </a:r>
            <a:endParaRPr lang="zh-TW" altLang="en-US" sz="2667" dirty="0">
              <a:solidFill>
                <a:srgbClr val="FF0000"/>
              </a:solidFill>
            </a:endParaRPr>
          </a:p>
        </p:txBody>
      </p:sp>
      <p:sp>
        <p:nvSpPr>
          <p:cNvPr id="2" name="矩形 1"/>
          <p:cNvSpPr/>
          <p:nvPr/>
        </p:nvSpPr>
        <p:spPr>
          <a:xfrm>
            <a:off x="1583499" y="168507"/>
            <a:ext cx="9025003" cy="1405641"/>
          </a:xfrm>
          <a:prstGeom prst="rect">
            <a:avLst/>
          </a:prstGeom>
        </p:spPr>
        <p:txBody>
          <a:bodyPr wrap="square">
            <a:spAutoFit/>
          </a:bodyPr>
          <a:lstStyle/>
          <a:p>
            <a:pPr algn="ctr"/>
            <a:r>
              <a:rPr lang="en-US" altLang="zh-TW" sz="4267" b="1" dirty="0"/>
              <a:t>TABLE 15.3 Top </a:t>
            </a:r>
            <a:r>
              <a:rPr lang="en-US" altLang="zh-TW" sz="4267" b="1" dirty="0" err="1"/>
              <a:t>Fedral</a:t>
            </a:r>
            <a:r>
              <a:rPr lang="en-US" altLang="zh-TW" sz="4267" b="1" dirty="0"/>
              <a:t> Federal Tax Rates in the United States, 1971-2015</a:t>
            </a:r>
            <a:endParaRPr lang="zh-TW" altLang="en-US" sz="4267" b="1" dirty="0"/>
          </a:p>
        </p:txBody>
      </p:sp>
    </p:spTree>
    <p:extLst>
      <p:ext uri="{BB962C8B-B14F-4D97-AF65-F5344CB8AC3E}">
        <p14:creationId xmlns:p14="http://schemas.microsoft.com/office/powerpoint/2010/main" val="298112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591968" y="1480930"/>
            <a:ext cx="9601200" cy="4386470"/>
          </a:xfrm>
        </p:spPr>
        <p:txBody>
          <a:bodyPr>
            <a:noAutofit/>
          </a:bodyPr>
          <a:lstStyle/>
          <a:p>
            <a:pPr>
              <a:lnSpc>
                <a:spcPts val="4667"/>
              </a:lnSpc>
            </a:pPr>
            <a:r>
              <a:rPr lang="en-US" altLang="zh-TW" sz="3200" dirty="0"/>
              <a:t>Consider a firm with $1 of earnings before interest and taxes. The firm can:</a:t>
            </a:r>
          </a:p>
          <a:p>
            <a:pPr marL="1219170" lvl="1" indent="-685783">
              <a:lnSpc>
                <a:spcPts val="4667"/>
              </a:lnSpc>
              <a:buFont typeface="+mj-lt"/>
              <a:buAutoNum type="arabicParenR"/>
            </a:pPr>
            <a:r>
              <a:rPr lang="en-US" altLang="zh-TW" sz="3200" i="0" dirty="0"/>
              <a:t>pay this $1 to debt holders as interest</a:t>
            </a:r>
          </a:p>
          <a:p>
            <a:pPr marL="1219170" lvl="1" indent="-685783">
              <a:lnSpc>
                <a:spcPts val="4667"/>
              </a:lnSpc>
              <a:buFont typeface="+mj-lt"/>
              <a:buAutoNum type="arabicParenR"/>
            </a:pPr>
            <a:r>
              <a:rPr lang="en-US" altLang="zh-TW" sz="3200" i="0" dirty="0"/>
              <a:t>pay equity holders directly, with a dividend</a:t>
            </a:r>
          </a:p>
          <a:p>
            <a:pPr marL="1219170" lvl="1" indent="-685783">
              <a:lnSpc>
                <a:spcPts val="4667"/>
              </a:lnSpc>
              <a:buFont typeface="+mj-lt"/>
              <a:buAutoNum type="arabicParenR"/>
            </a:pPr>
            <a:r>
              <a:rPr lang="en-US" altLang="zh-TW" sz="3200" i="0" dirty="0"/>
              <a:t>by retaining earnings so that shareholders receive a capital gain</a:t>
            </a:r>
            <a:endParaRPr lang="zh-TW" altLang="en-US" sz="3200" i="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46</a:t>
            </a:fld>
            <a:endParaRPr lang="zh-TW" altLang="en-US" dirty="0"/>
          </a:p>
        </p:txBody>
      </p:sp>
      <p:sp>
        <p:nvSpPr>
          <p:cNvPr id="5" name="標題 1"/>
          <p:cNvSpPr>
            <a:spLocks noGrp="1"/>
          </p:cNvSpPr>
          <p:nvPr>
            <p:ph type="title"/>
          </p:nvPr>
        </p:nvSpPr>
        <p:spPr>
          <a:xfrm>
            <a:off x="876728" y="278507"/>
            <a:ext cx="10972800" cy="1143000"/>
          </a:xfrm>
        </p:spPr>
        <p:txBody>
          <a:bodyPr>
            <a:normAutofit/>
          </a:bodyPr>
          <a:lstStyle/>
          <a:p>
            <a:r>
              <a:rPr lang="en-US" altLang="zh-TW" sz="4000" b="1" dirty="0"/>
              <a:t>Including Personal Taxes in the Interest Tax Shield </a:t>
            </a:r>
            <a:endParaRPr lang="zh-TW" altLang="en-US" sz="4000" b="1" dirty="0"/>
          </a:p>
        </p:txBody>
      </p:sp>
    </p:spTree>
    <p:extLst>
      <p:ext uri="{BB962C8B-B14F-4D97-AF65-F5344CB8AC3E}">
        <p14:creationId xmlns:p14="http://schemas.microsoft.com/office/powerpoint/2010/main" val="264433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42189" y="164637"/>
            <a:ext cx="10707622" cy="1924811"/>
          </a:xfrm>
        </p:spPr>
        <p:txBody>
          <a:bodyPr>
            <a:normAutofit/>
          </a:bodyPr>
          <a:lstStyle/>
          <a:p>
            <a:pPr marL="0" indent="0" algn="ctr">
              <a:buNone/>
            </a:pPr>
            <a:r>
              <a:rPr lang="en-US" altLang="zh-TW" sz="4000" b="1" dirty="0"/>
              <a:t>FIGURE</a:t>
            </a:r>
            <a:r>
              <a:rPr lang="zh-TW" altLang="en-US" sz="4000" b="1" dirty="0"/>
              <a:t> </a:t>
            </a:r>
            <a:r>
              <a:rPr lang="en-US" altLang="zh-TW" sz="4000" b="1" dirty="0"/>
              <a:t>15.3</a:t>
            </a:r>
            <a:r>
              <a:rPr lang="zh-TW" altLang="en-US" sz="4000" b="1" dirty="0"/>
              <a:t> </a:t>
            </a:r>
            <a:r>
              <a:rPr lang="en-US" altLang="zh-TW" sz="4000" b="1" dirty="0"/>
              <a:t>After-Tax Investor Cash Flows Resulting from $1 in EBIT </a:t>
            </a:r>
            <a:endParaRPr lang="zh-TW" altLang="en-US" sz="4000" b="1" dirty="0"/>
          </a:p>
        </p:txBody>
      </p:sp>
      <p:pic>
        <p:nvPicPr>
          <p:cNvPr id="1026" name="Picture 2" descr="Figure 15.3  After-Tax Investor Cash Flows Resulting from $1 in EBIT "/>
          <p:cNvPicPr>
            <a:picLocks noChangeAspect="1" noChangeArrowheads="1"/>
          </p:cNvPicPr>
          <p:nvPr/>
        </p:nvPicPr>
        <p:blipFill rotWithShape="1">
          <a:blip r:embed="rId3">
            <a:extLst>
              <a:ext uri="{28A0092B-C50C-407E-A947-70E740481C1C}">
                <a14:useLocalDpi xmlns:a14="http://schemas.microsoft.com/office/drawing/2010/main" val="0"/>
              </a:ext>
            </a:extLst>
          </a:blip>
          <a:srcRect l="8985" t="21684" r="11895" b="5628"/>
          <a:stretch/>
        </p:blipFill>
        <p:spPr bwMode="auto">
          <a:xfrm>
            <a:off x="2272572" y="1502275"/>
            <a:ext cx="7646857" cy="526887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73DA0BB7-265A-403C-9275-D587AB510EDC}" type="slidenum">
              <a:rPr lang="zh-TW" altLang="en-US" smtClean="0"/>
              <a:t>47</a:t>
            </a:fld>
            <a:endParaRPr lang="zh-TW" altLang="en-US"/>
          </a:p>
        </p:txBody>
      </p:sp>
    </p:spTree>
    <p:extLst>
      <p:ext uri="{BB962C8B-B14F-4D97-AF65-F5344CB8AC3E}">
        <p14:creationId xmlns:p14="http://schemas.microsoft.com/office/powerpoint/2010/main" val="1984170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p:cNvGrpSpPr/>
          <p:nvPr/>
        </p:nvGrpSpPr>
        <p:grpSpPr>
          <a:xfrm>
            <a:off x="890082" y="1508787"/>
            <a:ext cx="10603857" cy="1687277"/>
            <a:chOff x="1011595" y="-1397982"/>
            <a:chExt cx="7120810" cy="1133058"/>
          </a:xfrm>
        </p:grpSpPr>
        <p:grpSp>
          <p:nvGrpSpPr>
            <p:cNvPr id="16" name="群組 15"/>
            <p:cNvGrpSpPr/>
            <p:nvPr/>
          </p:nvGrpSpPr>
          <p:grpSpPr>
            <a:xfrm>
              <a:off x="1011595" y="-1024726"/>
              <a:ext cx="7120810" cy="759802"/>
              <a:chOff x="1115616" y="-141879"/>
              <a:chExt cx="7120810" cy="759802"/>
            </a:xfrm>
          </p:grpSpPr>
          <p:pic>
            <p:nvPicPr>
              <p:cNvPr id="18" name="圖片 17"/>
              <p:cNvPicPr>
                <a:picLocks noChangeAspect="1"/>
              </p:cNvPicPr>
              <p:nvPr/>
            </p:nvPicPr>
            <p:blipFill rotWithShape="1">
              <a:blip r:embed="rId3"/>
              <a:srcRect l="5795" t="29105" r="5107" b="60446"/>
              <a:stretch/>
            </p:blipFill>
            <p:spPr>
              <a:xfrm>
                <a:off x="1115616" y="-141879"/>
                <a:ext cx="7120810" cy="626328"/>
              </a:xfrm>
              <a:prstGeom prst="rect">
                <a:avLst/>
              </a:prstGeom>
            </p:spPr>
          </p:pic>
          <p:pic>
            <p:nvPicPr>
              <p:cNvPr id="19" name="圖片 18"/>
              <p:cNvPicPr>
                <a:picLocks noChangeAspect="1"/>
              </p:cNvPicPr>
              <p:nvPr/>
            </p:nvPicPr>
            <p:blipFill rotWithShape="1">
              <a:blip r:embed="rId3"/>
              <a:srcRect l="5795" t="65555" r="5107" b="32042"/>
              <a:stretch/>
            </p:blipFill>
            <p:spPr>
              <a:xfrm>
                <a:off x="1115616" y="473907"/>
                <a:ext cx="7120810" cy="144016"/>
              </a:xfrm>
              <a:prstGeom prst="rect">
                <a:avLst/>
              </a:prstGeom>
            </p:spPr>
          </p:pic>
        </p:grpSp>
        <p:sp>
          <p:nvSpPr>
            <p:cNvPr id="17" name="文字方塊 16"/>
            <p:cNvSpPr txBox="1"/>
            <p:nvPr/>
          </p:nvSpPr>
          <p:spPr>
            <a:xfrm>
              <a:off x="1364672" y="-1397982"/>
              <a:ext cx="6285709" cy="558040"/>
            </a:xfrm>
            <a:prstGeom prst="rect">
              <a:avLst/>
            </a:prstGeom>
            <a:noFill/>
          </p:spPr>
          <p:txBody>
            <a:bodyPr wrap="square" rtlCol="0">
              <a:spAutoFit/>
            </a:bodyPr>
            <a:lstStyle/>
            <a:p>
              <a:r>
                <a:rPr lang="en-US" altLang="zh-TW" sz="2400" b="1" dirty="0">
                  <a:solidFill>
                    <a:schemeClr val="accent3">
                      <a:lumMod val="50000"/>
                    </a:schemeClr>
                  </a:solidFill>
                </a:rPr>
                <a:t>TABLE 15.3 Top </a:t>
              </a:r>
              <a:r>
                <a:rPr lang="en-US" altLang="zh-TW" sz="2400" b="1" dirty="0" err="1">
                  <a:solidFill>
                    <a:schemeClr val="accent3">
                      <a:lumMod val="50000"/>
                    </a:schemeClr>
                  </a:solidFill>
                </a:rPr>
                <a:t>Fedral</a:t>
              </a:r>
              <a:r>
                <a:rPr lang="en-US" altLang="zh-TW" sz="2400" b="1" dirty="0">
                  <a:solidFill>
                    <a:schemeClr val="accent3">
                      <a:lumMod val="50000"/>
                    </a:schemeClr>
                  </a:solidFill>
                </a:rPr>
                <a:t> Federal Tax Rates in the United States, 1971-2015</a:t>
              </a:r>
              <a:endParaRPr lang="zh-TW" altLang="en-US" sz="2400" b="1" dirty="0">
                <a:solidFill>
                  <a:schemeClr val="accent3">
                    <a:lumMod val="50000"/>
                  </a:schemeClr>
                </a:solidFill>
              </a:endParaRPr>
            </a:p>
          </p:txBody>
        </p:sp>
      </p:grpSp>
      <p:sp>
        <p:nvSpPr>
          <p:cNvPr id="4" name="投影片編號版面配置區 3"/>
          <p:cNvSpPr>
            <a:spLocks noGrp="1"/>
          </p:cNvSpPr>
          <p:nvPr>
            <p:ph type="sldNum" sz="quarter" idx="12"/>
          </p:nvPr>
        </p:nvSpPr>
        <p:spPr/>
        <p:txBody>
          <a:bodyPr/>
          <a:lstStyle/>
          <a:p>
            <a:fld id="{73DA0BB7-265A-403C-9275-D587AB510EDC}" type="slidenum">
              <a:rPr lang="zh-TW" altLang="en-US" smtClean="0"/>
              <a:t>48</a:t>
            </a:fld>
            <a:endParaRPr lang="zh-TW" altLang="en-US"/>
          </a:p>
        </p:txBody>
      </p:sp>
      <p:graphicFrame>
        <p:nvGraphicFramePr>
          <p:cNvPr id="7" name="表格 6"/>
          <p:cNvGraphicFramePr>
            <a:graphicFrameLocks noGrp="1"/>
          </p:cNvGraphicFramePr>
          <p:nvPr>
            <p:extLst>
              <p:ext uri="{D42A27DB-BD31-4B8C-83A1-F6EECF244321}">
                <p14:modId xmlns:p14="http://schemas.microsoft.com/office/powerpoint/2010/main" val="2272041705"/>
              </p:ext>
            </p:extLst>
          </p:nvPr>
        </p:nvGraphicFramePr>
        <p:xfrm>
          <a:off x="1295467" y="4101075"/>
          <a:ext cx="9601067" cy="988906"/>
        </p:xfrm>
        <a:graphic>
          <a:graphicData uri="http://schemas.openxmlformats.org/drawingml/2006/table">
            <a:tbl>
              <a:tblPr firstRow="1" bandRow="1">
                <a:tableStyleId>{2D5ABB26-0587-4C30-8999-92F81FD0307C}</a:tableStyleId>
              </a:tblPr>
              <a:tblGrid>
                <a:gridCol w="2720539">
                  <a:extLst>
                    <a:ext uri="{9D8B030D-6E8A-4147-A177-3AD203B41FA5}">
                      <a16:colId xmlns:a16="http://schemas.microsoft.com/office/drawing/2014/main" val="20000"/>
                    </a:ext>
                  </a:extLst>
                </a:gridCol>
                <a:gridCol w="2988298">
                  <a:extLst>
                    <a:ext uri="{9D8B030D-6E8A-4147-A177-3AD203B41FA5}">
                      <a16:colId xmlns:a16="http://schemas.microsoft.com/office/drawing/2014/main" val="20001"/>
                    </a:ext>
                  </a:extLst>
                </a:gridCol>
                <a:gridCol w="3892230">
                  <a:extLst>
                    <a:ext uri="{9D8B030D-6E8A-4147-A177-3AD203B41FA5}">
                      <a16:colId xmlns:a16="http://schemas.microsoft.com/office/drawing/2014/main" val="20002"/>
                    </a:ext>
                  </a:extLst>
                </a:gridCol>
              </a:tblGrid>
              <a:tr h="494453">
                <a:tc>
                  <a:txBody>
                    <a:bodyPr/>
                    <a:lstStyle/>
                    <a:p>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After-Tax Cash Flows</a:t>
                      </a:r>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Using Current Tax Rates</a:t>
                      </a:r>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4453">
                <a:tc>
                  <a:txBody>
                    <a:bodyPr/>
                    <a:lstStyle/>
                    <a:p>
                      <a:r>
                        <a:rPr lang="en-US" altLang="zh-TW" sz="2400" dirty="0"/>
                        <a:t>To debt</a:t>
                      </a:r>
                      <a:r>
                        <a:rPr lang="en-US" altLang="zh-TW" sz="2400" baseline="0" dirty="0"/>
                        <a:t> holders</a:t>
                      </a:r>
                      <a:endParaRPr lang="zh-TW" altLang="en-US" sz="24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r>
                        <a:rPr lang="en-US" altLang="zh-TW" sz="2400" dirty="0"/>
                        <a:t>(1- </a:t>
                      </a:r>
                      <a:r>
                        <a:rPr lang="en-US" altLang="en-US" sz="2400" i="1" dirty="0">
                          <a:sym typeface="Symbol" pitchFamily="18" charset="2"/>
                        </a:rPr>
                        <a:t></a:t>
                      </a:r>
                      <a:r>
                        <a:rPr lang="en-US" altLang="zh-TW" sz="2400" i="1" baseline="-25000" dirty="0"/>
                        <a:t>i</a:t>
                      </a:r>
                      <a:r>
                        <a:rPr lang="en-US" altLang="zh-TW" sz="2400" dirty="0"/>
                        <a:t>)</a:t>
                      </a:r>
                      <a:endParaRPr lang="zh-TW" altLang="en-US" sz="24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r>
                        <a:rPr lang="en-US" altLang="zh-TW" sz="2400" dirty="0"/>
                        <a:t>(1 –</a:t>
                      </a:r>
                      <a:r>
                        <a:rPr lang="en-US" altLang="zh-TW" sz="2400" baseline="0" dirty="0"/>
                        <a:t> </a:t>
                      </a:r>
                      <a:r>
                        <a:rPr lang="en-US" altLang="zh-TW" sz="2400" dirty="0"/>
                        <a:t>0.396) = </a:t>
                      </a:r>
                      <a:r>
                        <a:rPr lang="en-US" altLang="zh-TW" sz="2400" b="1" dirty="0"/>
                        <a:t>0.604</a:t>
                      </a:r>
                    </a:p>
                  </a:txBody>
                  <a:tcPr marL="121920" marR="121920" marT="60960" marB="6096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8" name="內容版面配置區 7"/>
          <p:cNvSpPr>
            <a:spLocks noGrp="1"/>
          </p:cNvSpPr>
          <p:nvPr>
            <p:ph idx="1"/>
          </p:nvPr>
        </p:nvSpPr>
        <p:spPr>
          <a:xfrm>
            <a:off x="609600" y="260648"/>
            <a:ext cx="10959008" cy="1248139"/>
          </a:xfrm>
        </p:spPr>
        <p:txBody>
          <a:bodyPr>
            <a:normAutofit/>
          </a:bodyPr>
          <a:lstStyle/>
          <a:p>
            <a:r>
              <a:rPr lang="en-US" altLang="zh-TW" sz="3200" dirty="0"/>
              <a:t>Combining corporate and personal rates leads to the following comparison: (using 2015 tax rates)</a:t>
            </a:r>
            <a:endParaRPr lang="zh-TW" altLang="en-US" sz="3200" dirty="0"/>
          </a:p>
        </p:txBody>
      </p:sp>
      <p:graphicFrame>
        <p:nvGraphicFramePr>
          <p:cNvPr id="6" name="表格 5"/>
          <p:cNvGraphicFramePr>
            <a:graphicFrameLocks noGrp="1"/>
          </p:cNvGraphicFramePr>
          <p:nvPr>
            <p:extLst>
              <p:ext uri="{D42A27DB-BD31-4B8C-83A1-F6EECF244321}">
                <p14:modId xmlns:p14="http://schemas.microsoft.com/office/powerpoint/2010/main" val="2738299241"/>
              </p:ext>
            </p:extLst>
          </p:nvPr>
        </p:nvGraphicFramePr>
        <p:xfrm>
          <a:off x="1295467" y="5142792"/>
          <a:ext cx="9601067" cy="853440"/>
        </p:xfrm>
        <a:graphic>
          <a:graphicData uri="http://schemas.openxmlformats.org/drawingml/2006/table">
            <a:tbl>
              <a:tblPr firstRow="1" bandRow="1">
                <a:tableStyleId>{2D5ABB26-0587-4C30-8999-92F81FD0307C}</a:tableStyleId>
              </a:tblPr>
              <a:tblGrid>
                <a:gridCol w="2720539">
                  <a:extLst>
                    <a:ext uri="{9D8B030D-6E8A-4147-A177-3AD203B41FA5}">
                      <a16:colId xmlns:a16="http://schemas.microsoft.com/office/drawing/2014/main" val="20000"/>
                    </a:ext>
                  </a:extLst>
                </a:gridCol>
                <a:gridCol w="2988298">
                  <a:extLst>
                    <a:ext uri="{9D8B030D-6E8A-4147-A177-3AD203B41FA5}">
                      <a16:colId xmlns:a16="http://schemas.microsoft.com/office/drawing/2014/main" val="20001"/>
                    </a:ext>
                  </a:extLst>
                </a:gridCol>
                <a:gridCol w="3892230">
                  <a:extLst>
                    <a:ext uri="{9D8B030D-6E8A-4147-A177-3AD203B41FA5}">
                      <a16:colId xmlns:a16="http://schemas.microsoft.com/office/drawing/2014/main" val="20002"/>
                    </a:ext>
                  </a:extLst>
                </a:gridCol>
              </a:tblGrid>
              <a:tr h="853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To equity </a:t>
                      </a:r>
                      <a:r>
                        <a:rPr lang="en-US" altLang="zh-TW" sz="2400" baseline="0" dirty="0"/>
                        <a:t>holders</a:t>
                      </a:r>
                      <a:endParaRPr lang="zh-TW" altLang="en-US" sz="2400" dirty="0"/>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(1- </a:t>
                      </a:r>
                      <a:r>
                        <a:rPr lang="en-US" altLang="en-US" sz="2400" i="1" dirty="0">
                          <a:sym typeface="Symbol" pitchFamily="18" charset="2"/>
                        </a:rPr>
                        <a:t></a:t>
                      </a:r>
                      <a:r>
                        <a:rPr lang="en-US" altLang="zh-TW" sz="2400" i="1" baseline="-25000" dirty="0"/>
                        <a:t>c</a:t>
                      </a:r>
                      <a:r>
                        <a:rPr lang="en-US" altLang="zh-TW" sz="2400" dirty="0"/>
                        <a:t>)(1- </a:t>
                      </a:r>
                      <a:r>
                        <a:rPr lang="en-US" altLang="en-US" sz="2400" i="1" dirty="0">
                          <a:sym typeface="Symbol" pitchFamily="18" charset="2"/>
                        </a:rPr>
                        <a:t></a:t>
                      </a:r>
                      <a:r>
                        <a:rPr lang="en-US" altLang="zh-TW" sz="2400" i="1" baseline="-25000" dirty="0"/>
                        <a:t>e</a:t>
                      </a:r>
                      <a:r>
                        <a:rPr lang="en-US" altLang="zh-TW" sz="2400" dirty="0"/>
                        <a:t>)</a:t>
                      </a:r>
                      <a:endParaRPr lang="zh-TW" altLang="en-US" sz="2400" dirty="0"/>
                    </a:p>
                  </a:txBody>
                  <a:tcPr marL="121920" marR="121920" marT="60960" marB="60960"/>
                </a:tc>
                <a:tc>
                  <a:txBody>
                    <a:bodyPr/>
                    <a:lstStyle/>
                    <a:p>
                      <a:r>
                        <a:rPr lang="en-US" altLang="zh-TW" sz="2400" dirty="0"/>
                        <a:t>(1 – 0.35)(1 – 0.20) = </a:t>
                      </a:r>
                      <a:r>
                        <a:rPr lang="en-US" altLang="zh-TW" sz="2400" b="1" dirty="0"/>
                        <a:t>0.52</a:t>
                      </a:r>
                      <a:endParaRPr lang="zh-TW" altLang="en-US" sz="2400" b="1" dirty="0"/>
                    </a:p>
                  </a:txBody>
                  <a:tcPr marL="121920" marR="121920" marT="60960" marB="60960"/>
                </a:tc>
                <a:extLst>
                  <a:ext uri="{0D108BD9-81ED-4DB2-BD59-A6C34878D82A}">
                    <a16:rowId xmlns:a16="http://schemas.microsoft.com/office/drawing/2014/main" val="10000"/>
                  </a:ext>
                </a:extLst>
              </a:tr>
            </a:tbl>
          </a:graphicData>
        </a:graphic>
      </p:graphicFrame>
      <p:sp>
        <p:nvSpPr>
          <p:cNvPr id="12" name="橢圓 11"/>
          <p:cNvSpPr/>
          <p:nvPr/>
        </p:nvSpPr>
        <p:spPr>
          <a:xfrm>
            <a:off x="2735627" y="2276872"/>
            <a:ext cx="1440160" cy="10498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3" name="橢圓 12"/>
          <p:cNvSpPr/>
          <p:nvPr/>
        </p:nvSpPr>
        <p:spPr>
          <a:xfrm>
            <a:off x="4175787" y="2379173"/>
            <a:ext cx="1632181" cy="10498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4" name="橢圓 13"/>
          <p:cNvSpPr/>
          <p:nvPr/>
        </p:nvSpPr>
        <p:spPr>
          <a:xfrm>
            <a:off x="6096000" y="2276872"/>
            <a:ext cx="1632181" cy="10498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 name="文字方塊 1"/>
          <p:cNvSpPr txBox="1"/>
          <p:nvPr/>
        </p:nvSpPr>
        <p:spPr>
          <a:xfrm>
            <a:off x="3207562" y="3236979"/>
            <a:ext cx="596638" cy="584775"/>
          </a:xfrm>
          <a:prstGeom prst="rect">
            <a:avLst/>
          </a:prstGeom>
          <a:noFill/>
        </p:spPr>
        <p:txBody>
          <a:bodyPr wrap="none" rtlCol="0">
            <a:spAutoFit/>
          </a:bodyPr>
          <a:lstStyle/>
          <a:p>
            <a:r>
              <a:rPr lang="en-US" altLang="en-US" sz="3200" i="1" dirty="0">
                <a:solidFill>
                  <a:srgbClr val="FF0000"/>
                </a:solidFill>
                <a:sym typeface="Symbol" pitchFamily="18" charset="2"/>
              </a:rPr>
              <a:t> </a:t>
            </a:r>
            <a:r>
              <a:rPr lang="en-US" altLang="zh-TW" sz="3200" i="1" baseline="-25000" dirty="0">
                <a:solidFill>
                  <a:srgbClr val="FF0000"/>
                </a:solidFill>
              </a:rPr>
              <a:t>c</a:t>
            </a:r>
            <a:endParaRPr lang="zh-TW" altLang="en-US" sz="3200" i="1" dirty="0">
              <a:solidFill>
                <a:srgbClr val="FF0000"/>
              </a:solidFill>
            </a:endParaRPr>
          </a:p>
        </p:txBody>
      </p:sp>
      <p:sp>
        <p:nvSpPr>
          <p:cNvPr id="20" name="文字方塊 19"/>
          <p:cNvSpPr txBox="1"/>
          <p:nvPr/>
        </p:nvSpPr>
        <p:spPr>
          <a:xfrm>
            <a:off x="4743732" y="3274914"/>
            <a:ext cx="529312" cy="584775"/>
          </a:xfrm>
          <a:prstGeom prst="rect">
            <a:avLst/>
          </a:prstGeom>
          <a:noFill/>
        </p:spPr>
        <p:txBody>
          <a:bodyPr wrap="none" rtlCol="0">
            <a:spAutoFit/>
          </a:bodyPr>
          <a:lstStyle/>
          <a:p>
            <a:r>
              <a:rPr lang="en-US" altLang="en-US" sz="3200" i="1" dirty="0">
                <a:solidFill>
                  <a:srgbClr val="FF0000"/>
                </a:solidFill>
                <a:sym typeface="Symbol" pitchFamily="18" charset="2"/>
              </a:rPr>
              <a:t> </a:t>
            </a:r>
            <a:r>
              <a:rPr lang="en-US" altLang="zh-TW" sz="3200" i="1" baseline="-25000" dirty="0">
                <a:solidFill>
                  <a:srgbClr val="FF0000"/>
                </a:solidFill>
              </a:rPr>
              <a:t>i</a:t>
            </a:r>
            <a:endParaRPr lang="zh-TW" altLang="en-US" sz="3200" i="1" dirty="0">
              <a:solidFill>
                <a:srgbClr val="FF0000"/>
              </a:solidFill>
            </a:endParaRPr>
          </a:p>
        </p:txBody>
      </p:sp>
      <p:sp>
        <p:nvSpPr>
          <p:cNvPr id="21" name="文字方塊 20"/>
          <p:cNvSpPr txBox="1"/>
          <p:nvPr/>
        </p:nvSpPr>
        <p:spPr>
          <a:xfrm>
            <a:off x="6663945" y="3249369"/>
            <a:ext cx="609462" cy="584775"/>
          </a:xfrm>
          <a:prstGeom prst="rect">
            <a:avLst/>
          </a:prstGeom>
          <a:noFill/>
        </p:spPr>
        <p:txBody>
          <a:bodyPr wrap="none" rtlCol="0">
            <a:spAutoFit/>
          </a:bodyPr>
          <a:lstStyle/>
          <a:p>
            <a:r>
              <a:rPr lang="en-US" altLang="en-US" sz="3200" i="1" dirty="0">
                <a:solidFill>
                  <a:srgbClr val="FF0000"/>
                </a:solidFill>
                <a:sym typeface="Symbol" pitchFamily="18" charset="2"/>
              </a:rPr>
              <a:t> </a:t>
            </a:r>
            <a:r>
              <a:rPr lang="en-US" altLang="zh-TW" sz="3200" i="1" baseline="-25000" dirty="0">
                <a:solidFill>
                  <a:srgbClr val="FF0000"/>
                </a:solidFill>
              </a:rPr>
              <a:t>e</a:t>
            </a:r>
            <a:endParaRPr lang="zh-TW" altLang="en-US" sz="3200" i="1" dirty="0">
              <a:solidFill>
                <a:srgbClr val="FF0000"/>
              </a:solidFill>
            </a:endParaRPr>
          </a:p>
        </p:txBody>
      </p:sp>
    </p:spTree>
    <p:extLst>
      <p:ext uri="{BB962C8B-B14F-4D97-AF65-F5344CB8AC3E}">
        <p14:creationId xmlns:p14="http://schemas.microsoft.com/office/powerpoint/2010/main" val="156507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2" grpId="0"/>
      <p:bldP spid="20" grpId="0"/>
      <p:bldP spid="20" grpId="1"/>
      <p:bldP spid="2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49</a:t>
            </a:fld>
            <a:endParaRPr lang="zh-TW" altLang="en-US"/>
          </a:p>
        </p:txBody>
      </p:sp>
      <p:graphicFrame>
        <p:nvGraphicFramePr>
          <p:cNvPr id="7" name="表格 6"/>
          <p:cNvGraphicFramePr>
            <a:graphicFrameLocks noGrp="1"/>
          </p:cNvGraphicFramePr>
          <p:nvPr>
            <p:extLst>
              <p:ext uri="{D42A27DB-BD31-4B8C-83A1-F6EECF244321}">
                <p14:modId xmlns:p14="http://schemas.microsoft.com/office/powerpoint/2010/main" val="3619720266"/>
              </p:ext>
            </p:extLst>
          </p:nvPr>
        </p:nvGraphicFramePr>
        <p:xfrm>
          <a:off x="1295467" y="1412776"/>
          <a:ext cx="9886055" cy="988906"/>
        </p:xfrm>
        <a:graphic>
          <a:graphicData uri="http://schemas.openxmlformats.org/drawingml/2006/table">
            <a:tbl>
              <a:tblPr firstRow="1" bandRow="1">
                <a:tableStyleId>{2D5ABB26-0587-4C30-8999-92F81FD0307C}</a:tableStyleId>
              </a:tblPr>
              <a:tblGrid>
                <a:gridCol w="2801293">
                  <a:extLst>
                    <a:ext uri="{9D8B030D-6E8A-4147-A177-3AD203B41FA5}">
                      <a16:colId xmlns:a16="http://schemas.microsoft.com/office/drawing/2014/main" val="20000"/>
                    </a:ext>
                  </a:extLst>
                </a:gridCol>
                <a:gridCol w="3218440">
                  <a:extLst>
                    <a:ext uri="{9D8B030D-6E8A-4147-A177-3AD203B41FA5}">
                      <a16:colId xmlns:a16="http://schemas.microsoft.com/office/drawing/2014/main" val="20001"/>
                    </a:ext>
                  </a:extLst>
                </a:gridCol>
                <a:gridCol w="3866322">
                  <a:extLst>
                    <a:ext uri="{9D8B030D-6E8A-4147-A177-3AD203B41FA5}">
                      <a16:colId xmlns:a16="http://schemas.microsoft.com/office/drawing/2014/main" val="20002"/>
                    </a:ext>
                  </a:extLst>
                </a:gridCol>
              </a:tblGrid>
              <a:tr h="494453">
                <a:tc>
                  <a:txBody>
                    <a:bodyPr/>
                    <a:lstStyle/>
                    <a:p>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After-Tax Cash Flows</a:t>
                      </a:r>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Using Current Tax Rates</a:t>
                      </a:r>
                      <a:endParaRPr lang="zh-TW" altLang="en-US" sz="2400" dirty="0"/>
                    </a:p>
                  </a:txBody>
                  <a:tcPr marL="121920" marR="121920" marT="60960" marB="6096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4453">
                <a:tc>
                  <a:txBody>
                    <a:bodyPr/>
                    <a:lstStyle/>
                    <a:p>
                      <a:r>
                        <a:rPr lang="en-US" altLang="zh-TW" sz="2400" dirty="0"/>
                        <a:t>To debt</a:t>
                      </a:r>
                      <a:r>
                        <a:rPr lang="en-US" altLang="zh-TW" sz="2400" baseline="0" dirty="0"/>
                        <a:t> holders</a:t>
                      </a:r>
                      <a:endParaRPr lang="zh-TW" altLang="en-US" sz="24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r>
                        <a:rPr lang="en-US" altLang="zh-TW" sz="2400" dirty="0"/>
                        <a:t>(1- </a:t>
                      </a:r>
                      <a:r>
                        <a:rPr lang="en-US" altLang="en-US" sz="2400" i="1" dirty="0">
                          <a:sym typeface="Symbol" pitchFamily="18" charset="2"/>
                        </a:rPr>
                        <a:t></a:t>
                      </a:r>
                      <a:r>
                        <a:rPr lang="en-US" altLang="zh-TW" sz="2400" i="1" baseline="-25000" dirty="0"/>
                        <a:t>i</a:t>
                      </a:r>
                      <a:r>
                        <a:rPr lang="en-US" altLang="zh-TW" sz="2400" dirty="0"/>
                        <a:t>)</a:t>
                      </a:r>
                      <a:endParaRPr lang="zh-TW" altLang="en-US" sz="2400" dirty="0"/>
                    </a:p>
                  </a:txBody>
                  <a:tcPr marL="121920" marR="121920" marT="60960" marB="60960">
                    <a:lnT w="12700" cap="flat" cmpd="sng" algn="ctr">
                      <a:solidFill>
                        <a:schemeClr val="tx1"/>
                      </a:solidFill>
                      <a:prstDash val="solid"/>
                      <a:round/>
                      <a:headEnd type="none" w="med" len="med"/>
                      <a:tailEnd type="none" w="med" len="med"/>
                    </a:lnT>
                  </a:tcPr>
                </a:tc>
                <a:tc>
                  <a:txBody>
                    <a:bodyPr/>
                    <a:lstStyle/>
                    <a:p>
                      <a:r>
                        <a:rPr lang="en-US" altLang="zh-TW" sz="2400" dirty="0"/>
                        <a:t>(1 –</a:t>
                      </a:r>
                      <a:r>
                        <a:rPr lang="en-US" altLang="zh-TW" sz="2400" baseline="0" dirty="0"/>
                        <a:t> </a:t>
                      </a:r>
                      <a:r>
                        <a:rPr lang="en-US" altLang="zh-TW" sz="2400" dirty="0"/>
                        <a:t>0.396) = </a:t>
                      </a:r>
                      <a:r>
                        <a:rPr lang="en-US" altLang="zh-TW" sz="2400" b="1" dirty="0"/>
                        <a:t>0.604</a:t>
                      </a:r>
                    </a:p>
                  </a:txBody>
                  <a:tcPr marL="121920" marR="121920" marT="60960" marB="6096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8" name="內容版面配置區 7"/>
          <p:cNvSpPr>
            <a:spLocks noGrp="1"/>
          </p:cNvSpPr>
          <p:nvPr>
            <p:ph idx="1"/>
          </p:nvPr>
        </p:nvSpPr>
        <p:spPr>
          <a:xfrm>
            <a:off x="609600" y="260648"/>
            <a:ext cx="10959008" cy="1732789"/>
          </a:xfrm>
        </p:spPr>
        <p:txBody>
          <a:bodyPr>
            <a:normAutofit/>
          </a:bodyPr>
          <a:lstStyle/>
          <a:p>
            <a:r>
              <a:rPr lang="en-US" altLang="zh-TW" sz="3200" dirty="0"/>
              <a:t>Combining corporate and personal rates leads to the following comparison: (using 2015 tax rates)</a:t>
            </a:r>
            <a:endParaRPr lang="zh-TW" altLang="en-US" sz="3200" dirty="0"/>
          </a:p>
        </p:txBody>
      </p:sp>
      <p:graphicFrame>
        <p:nvGraphicFramePr>
          <p:cNvPr id="6" name="表格 5"/>
          <p:cNvGraphicFramePr>
            <a:graphicFrameLocks noGrp="1"/>
          </p:cNvGraphicFramePr>
          <p:nvPr>
            <p:extLst>
              <p:ext uri="{D42A27DB-BD31-4B8C-83A1-F6EECF244321}">
                <p14:modId xmlns:p14="http://schemas.microsoft.com/office/powerpoint/2010/main" val="2026719495"/>
              </p:ext>
            </p:extLst>
          </p:nvPr>
        </p:nvGraphicFramePr>
        <p:xfrm>
          <a:off x="1295467" y="2454494"/>
          <a:ext cx="9886055" cy="853440"/>
        </p:xfrm>
        <a:graphic>
          <a:graphicData uri="http://schemas.openxmlformats.org/drawingml/2006/table">
            <a:tbl>
              <a:tblPr firstRow="1" bandRow="1">
                <a:tableStyleId>{2D5ABB26-0587-4C30-8999-92F81FD0307C}</a:tableStyleId>
              </a:tblPr>
              <a:tblGrid>
                <a:gridCol w="2801293">
                  <a:extLst>
                    <a:ext uri="{9D8B030D-6E8A-4147-A177-3AD203B41FA5}">
                      <a16:colId xmlns:a16="http://schemas.microsoft.com/office/drawing/2014/main" val="20000"/>
                    </a:ext>
                  </a:extLst>
                </a:gridCol>
                <a:gridCol w="3218440">
                  <a:extLst>
                    <a:ext uri="{9D8B030D-6E8A-4147-A177-3AD203B41FA5}">
                      <a16:colId xmlns:a16="http://schemas.microsoft.com/office/drawing/2014/main" val="20001"/>
                    </a:ext>
                  </a:extLst>
                </a:gridCol>
                <a:gridCol w="3866322">
                  <a:extLst>
                    <a:ext uri="{9D8B030D-6E8A-4147-A177-3AD203B41FA5}">
                      <a16:colId xmlns:a16="http://schemas.microsoft.com/office/drawing/2014/main" val="20002"/>
                    </a:ext>
                  </a:extLst>
                </a:gridCol>
              </a:tblGrid>
              <a:tr h="853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To equity </a:t>
                      </a:r>
                      <a:r>
                        <a:rPr lang="en-US" altLang="zh-TW" sz="2400" baseline="0" dirty="0"/>
                        <a:t>holders</a:t>
                      </a:r>
                      <a:endParaRPr lang="zh-TW" altLang="en-US" sz="2400" dirty="0"/>
                    </a:p>
                  </a:txBody>
                  <a:tcPr marL="121920" marR="121920" marT="60960" marB="609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a:t>(1- </a:t>
                      </a:r>
                      <a:r>
                        <a:rPr lang="en-US" altLang="en-US" sz="2400" i="1" dirty="0">
                          <a:sym typeface="Symbol" pitchFamily="18" charset="2"/>
                        </a:rPr>
                        <a:t></a:t>
                      </a:r>
                      <a:r>
                        <a:rPr lang="en-US" altLang="zh-TW" sz="2400" i="1" baseline="-25000" dirty="0"/>
                        <a:t>c</a:t>
                      </a:r>
                      <a:r>
                        <a:rPr lang="en-US" altLang="zh-TW" sz="2400" dirty="0"/>
                        <a:t>)(1- </a:t>
                      </a:r>
                      <a:r>
                        <a:rPr lang="en-US" altLang="en-US" sz="2400" i="1" dirty="0">
                          <a:sym typeface="Symbol" pitchFamily="18" charset="2"/>
                        </a:rPr>
                        <a:t></a:t>
                      </a:r>
                      <a:r>
                        <a:rPr lang="en-US" altLang="zh-TW" sz="2400" i="1" baseline="-25000" dirty="0"/>
                        <a:t>e</a:t>
                      </a:r>
                      <a:r>
                        <a:rPr lang="en-US" altLang="zh-TW" sz="2400" dirty="0"/>
                        <a:t>)</a:t>
                      </a:r>
                      <a:endParaRPr lang="zh-TW" altLang="en-US" sz="2400" dirty="0"/>
                    </a:p>
                  </a:txBody>
                  <a:tcPr marL="121920" marR="121920" marT="60960" marB="60960"/>
                </a:tc>
                <a:tc>
                  <a:txBody>
                    <a:bodyPr/>
                    <a:lstStyle/>
                    <a:p>
                      <a:r>
                        <a:rPr lang="en-US" altLang="zh-TW" sz="2400" dirty="0"/>
                        <a:t>(1 – 0.35)(1 – 0.20) = </a:t>
                      </a:r>
                      <a:r>
                        <a:rPr lang="en-US" altLang="zh-TW" sz="2400" b="1" dirty="0"/>
                        <a:t>0.52</a:t>
                      </a:r>
                      <a:endParaRPr lang="zh-TW" altLang="en-US" sz="2400" b="1" dirty="0"/>
                    </a:p>
                  </a:txBody>
                  <a:tcPr marL="121920" marR="121920" marT="60960" marB="60960"/>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9" name="文字方塊 8"/>
              <p:cNvSpPr txBox="1"/>
              <p:nvPr/>
            </p:nvSpPr>
            <p:spPr>
              <a:xfrm>
                <a:off x="3695735" y="3909053"/>
                <a:ext cx="4800532" cy="883575"/>
              </a:xfrm>
              <a:prstGeom prst="rect">
                <a:avLst/>
              </a:prstGeom>
              <a:noFill/>
            </p:spPr>
            <p:txBody>
              <a:bodyPr wrap="square" rtlCol="0">
                <a:spAutoFit/>
              </a:bodyPr>
              <a:lstStyle/>
              <a:p>
                <a14:m>
                  <m:oMath xmlns:m="http://schemas.openxmlformats.org/officeDocument/2006/math">
                    <m:r>
                      <m:rPr>
                        <m:nor/>
                      </m:rPr>
                      <a:rPr lang="en-US" altLang="en-US" sz="3733" i="1" dirty="0">
                        <a:sym typeface="Symbol" pitchFamily="18" charset="2"/>
                      </a:rPr>
                      <m:t> </m:t>
                    </m:r>
                    <m:r>
                      <m:rPr>
                        <m:nor/>
                      </m:rPr>
                      <a:rPr lang="en-US" altLang="zh-TW" sz="3200" i="1" baseline="30000" dirty="0"/>
                      <m:t>∗</m:t>
                    </m:r>
                    <m:r>
                      <a:rPr lang="en-US" altLang="zh-TW" sz="3200" i="1">
                        <a:latin typeface="Cambria Math"/>
                      </a:rPr>
                      <m:t>=</m:t>
                    </m:r>
                    <m:f>
                      <m:fPr>
                        <m:ctrlPr>
                          <a:rPr lang="en-US" altLang="zh-TW" sz="3200" i="1">
                            <a:latin typeface="Cambria Math" panose="02040503050406030204" pitchFamily="18" charset="0"/>
                          </a:rPr>
                        </m:ctrlPr>
                      </m:fPr>
                      <m:num>
                        <m:r>
                          <a:rPr lang="en-US" altLang="zh-TW" sz="3200">
                            <a:latin typeface="Cambria Math"/>
                          </a:rPr>
                          <m:t>0.604−0.52</m:t>
                        </m:r>
                      </m:num>
                      <m:den>
                        <m:r>
                          <a:rPr lang="en-US" altLang="zh-TW" sz="3200">
                            <a:latin typeface="Cambria Math"/>
                          </a:rPr>
                          <m:t>0.604</m:t>
                        </m:r>
                      </m:den>
                    </m:f>
                  </m:oMath>
                </a14:m>
                <a:r>
                  <a:rPr lang="zh-TW" altLang="en-US" sz="3200" dirty="0"/>
                  <a:t> </a:t>
                </a:r>
                <a:r>
                  <a:rPr lang="en-US" altLang="zh-TW" sz="3200" dirty="0"/>
                  <a:t>= 13.9%</a:t>
                </a:r>
                <a:endParaRPr lang="zh-TW" altLang="en-US" sz="32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695735" y="3909053"/>
                <a:ext cx="4800532" cy="883575"/>
              </a:xfrm>
              <a:prstGeom prst="rect">
                <a:avLst/>
              </a:prstGeom>
              <a:blipFill>
                <a:blip r:embed="rId3"/>
                <a:stretch>
                  <a:fillRect b="-5517"/>
                </a:stretch>
              </a:blipFill>
            </p:spPr>
            <p:txBody>
              <a:bodyPr/>
              <a:lstStyle/>
              <a:p>
                <a:r>
                  <a:rPr lang="zh-TW" altLang="en-US">
                    <a:noFill/>
                  </a:rPr>
                  <a:t> </a:t>
                </a:r>
              </a:p>
            </p:txBody>
          </p:sp>
        </mc:Fallback>
      </mc:AlternateContent>
      <p:sp>
        <p:nvSpPr>
          <p:cNvPr id="15" name="內容版面配置區 7"/>
          <p:cNvSpPr txBox="1">
            <a:spLocks/>
          </p:cNvSpPr>
          <p:nvPr/>
        </p:nvSpPr>
        <p:spPr>
          <a:xfrm>
            <a:off x="911425" y="3236979"/>
            <a:ext cx="10591727" cy="124813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Ø"/>
            </a:pPr>
            <a:r>
              <a:rPr lang="en-US" altLang="zh-TW" dirty="0"/>
              <a:t>Equity holders receive</a:t>
            </a:r>
            <a:r>
              <a:rPr lang="zh-TW" altLang="en-US" dirty="0"/>
              <a:t> </a:t>
            </a:r>
            <a:r>
              <a:rPr lang="en-US" altLang="zh-TW" dirty="0"/>
              <a:t>less after taxes than debt holders.</a:t>
            </a:r>
          </a:p>
        </p:txBody>
      </p:sp>
      <mc:AlternateContent xmlns:mc="http://schemas.openxmlformats.org/markup-compatibility/2006" xmlns:a14="http://schemas.microsoft.com/office/drawing/2010/main">
        <mc:Choice Requires="a14">
          <p:sp>
            <p:nvSpPr>
              <p:cNvPr id="16" name="內容版面配置區 7"/>
              <p:cNvSpPr txBox="1">
                <a:spLocks/>
              </p:cNvSpPr>
              <p:nvPr/>
            </p:nvSpPr>
            <p:spPr>
              <a:xfrm>
                <a:off x="911423" y="4965171"/>
                <a:ext cx="10128000" cy="211223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Char char="Ø"/>
                </a:pPr>
                <a:r>
                  <a:rPr lang="en-US" altLang="zh-TW" dirty="0"/>
                  <a:t>Interpret </a:t>
                </a:r>
                <a:r>
                  <a:rPr lang="en-US" altLang="en-US" i="1" dirty="0">
                    <a:sym typeface="Symbol" pitchFamily="18" charset="2"/>
                  </a:rPr>
                  <a:t> </a:t>
                </a:r>
                <a14:m>
                  <m:oMath xmlns:m="http://schemas.openxmlformats.org/officeDocument/2006/math">
                    <m:r>
                      <m:rPr>
                        <m:nor/>
                      </m:rPr>
                      <a:rPr lang="en-US" altLang="zh-TW" b="1" baseline="30000" dirty="0"/>
                      <m:t>∗</m:t>
                    </m:r>
                  </m:oMath>
                </a14:m>
                <a:r>
                  <a:rPr lang="en-US" altLang="zh-TW" dirty="0"/>
                  <a:t> as the </a:t>
                </a:r>
                <a:r>
                  <a:rPr lang="en-US" altLang="zh-TW" b="1" dirty="0"/>
                  <a:t>effective tax advantage of debt.</a:t>
                </a:r>
                <a:endParaRPr lang="en-US" altLang="zh-TW" dirty="0"/>
              </a:p>
              <a:p>
                <a:pPr algn="just">
                  <a:buFont typeface="Wingdings" pitchFamily="2" charset="2"/>
                  <a:buChar char="Ø"/>
                </a:pPr>
                <a:r>
                  <a:rPr lang="en-US" altLang="zh-TW" dirty="0"/>
                  <a:t>In this case, personal taxes reduce the tax advantage of debt from 35% to 13.9%.</a:t>
                </a:r>
              </a:p>
            </p:txBody>
          </p:sp>
        </mc:Choice>
        <mc:Fallback xmlns="">
          <p:sp>
            <p:nvSpPr>
              <p:cNvPr id="16" name="內容版面配置區 7"/>
              <p:cNvSpPr txBox="1">
                <a:spLocks noRot="1" noChangeAspect="1" noMove="1" noResize="1" noEditPoints="1" noAdjustHandles="1" noChangeArrowheads="1" noChangeShapeType="1" noTextEdit="1"/>
              </p:cNvSpPr>
              <p:nvPr/>
            </p:nvSpPr>
            <p:spPr>
              <a:xfrm>
                <a:off x="911423" y="4965171"/>
                <a:ext cx="10128000" cy="2112235"/>
              </a:xfrm>
              <a:prstGeom prst="rect">
                <a:avLst/>
              </a:prstGeom>
              <a:blipFill rotWithShape="1">
                <a:blip r:embed="rId4"/>
                <a:stretch>
                  <a:fillRect l="-1084" t="-2882" r="-12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401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83D6B6-6466-46E8-B20C-0EA875DFFD06}"/>
              </a:ext>
            </a:extLst>
          </p:cNvPr>
          <p:cNvSpPr>
            <a:spLocks noGrp="1"/>
          </p:cNvSpPr>
          <p:nvPr>
            <p:ph type="title"/>
          </p:nvPr>
        </p:nvSpPr>
        <p:spPr/>
        <p:txBody>
          <a:bodyPr/>
          <a:lstStyle/>
          <a:p>
            <a:r>
              <a:rPr lang="en-US" altLang="zh-TW" dirty="0"/>
              <a:t>The Interest Tax Deduction</a:t>
            </a:r>
            <a:endParaRPr lang="zh-TW" altLang="en-US" dirty="0"/>
          </a:p>
        </p:txBody>
      </p:sp>
      <p:sp>
        <p:nvSpPr>
          <p:cNvPr id="5" name="內容版面配置區 4">
            <a:extLst>
              <a:ext uri="{FF2B5EF4-FFF2-40B4-BE49-F238E27FC236}">
                <a16:creationId xmlns:a16="http://schemas.microsoft.com/office/drawing/2014/main" id="{1137B984-2025-4755-BDF7-2E799ED4A054}"/>
              </a:ext>
            </a:extLst>
          </p:cNvPr>
          <p:cNvSpPr>
            <a:spLocks noGrp="1"/>
          </p:cNvSpPr>
          <p:nvPr>
            <p:ph idx="1"/>
          </p:nvPr>
        </p:nvSpPr>
        <p:spPr>
          <a:xfrm>
            <a:off x="1371600" y="1546260"/>
            <a:ext cx="9601200" cy="1772293"/>
          </a:xfrm>
        </p:spPr>
        <p:txBody>
          <a:bodyPr>
            <a:normAutofit lnSpcReduction="10000"/>
          </a:bodyPr>
          <a:lstStyle/>
          <a:p>
            <a:pPr marL="0" indent="0">
              <a:buNone/>
            </a:pPr>
            <a:r>
              <a:rPr lang="en-US" altLang="zh-TW" sz="2400" dirty="0">
                <a:solidFill>
                  <a:srgbClr val="FF0000"/>
                </a:solidFill>
              </a:rPr>
              <a:t>Example</a:t>
            </a:r>
            <a:r>
              <a:rPr lang="en-US" altLang="zh-TW" sz="2400" dirty="0"/>
              <a:t>: Consider Macy’s Inc., a retail department store. </a:t>
            </a:r>
          </a:p>
          <a:p>
            <a:r>
              <a:rPr lang="en-US" altLang="zh-TW" sz="2400" dirty="0"/>
              <a:t>Macy had earnings before interest and taxes of approximately </a:t>
            </a:r>
            <a:r>
              <a:rPr lang="en-US" altLang="zh-TW" sz="2400" dirty="0">
                <a:solidFill>
                  <a:srgbClr val="FF0000"/>
                </a:solidFill>
              </a:rPr>
              <a:t>$2.8 billion (EBIT) </a:t>
            </a:r>
            <a:r>
              <a:rPr lang="en-US" altLang="zh-TW" sz="2400" dirty="0"/>
              <a:t>in 2014, and </a:t>
            </a:r>
            <a:r>
              <a:rPr lang="en-US" altLang="zh-TW" sz="2400" dirty="0">
                <a:solidFill>
                  <a:srgbClr val="FF0000"/>
                </a:solidFill>
              </a:rPr>
              <a:t>interest expenses of about $400 million</a:t>
            </a:r>
            <a:r>
              <a:rPr lang="en-US" altLang="zh-TW" sz="2400" dirty="0"/>
              <a:t>. </a:t>
            </a:r>
          </a:p>
          <a:p>
            <a:r>
              <a:rPr lang="en-US" altLang="zh-TW" sz="2400" dirty="0"/>
              <a:t>Given Macy’s </a:t>
            </a:r>
            <a:r>
              <a:rPr lang="en-US" altLang="zh-TW" sz="2400" dirty="0">
                <a:solidFill>
                  <a:srgbClr val="FF0000"/>
                </a:solidFill>
              </a:rPr>
              <a:t>marginal corporate tax rate of 35%.</a:t>
            </a:r>
          </a:p>
          <a:p>
            <a:endParaRPr lang="en-US" altLang="zh-TW" dirty="0"/>
          </a:p>
        </p:txBody>
      </p:sp>
      <p:pic>
        <p:nvPicPr>
          <p:cNvPr id="2" name="圖片 1">
            <a:extLst>
              <a:ext uri="{FF2B5EF4-FFF2-40B4-BE49-F238E27FC236}">
                <a16:creationId xmlns:a16="http://schemas.microsoft.com/office/drawing/2014/main" id="{9797A66F-DEB8-4712-AD17-18D3D3F6EEB9}"/>
              </a:ext>
            </a:extLst>
          </p:cNvPr>
          <p:cNvPicPr>
            <a:picLocks noChangeAspect="1"/>
          </p:cNvPicPr>
          <p:nvPr/>
        </p:nvPicPr>
        <p:blipFill>
          <a:blip r:embed="rId2"/>
          <a:stretch>
            <a:fillRect/>
          </a:stretch>
        </p:blipFill>
        <p:spPr>
          <a:xfrm>
            <a:off x="1761056" y="3429000"/>
            <a:ext cx="8252586" cy="2979505"/>
          </a:xfrm>
          <a:prstGeom prst="rect">
            <a:avLst/>
          </a:prstGeom>
        </p:spPr>
      </p:pic>
      <p:sp>
        <p:nvSpPr>
          <p:cNvPr id="7" name="圖說文字: 雙折線加上框線和強調線 6">
            <a:extLst>
              <a:ext uri="{FF2B5EF4-FFF2-40B4-BE49-F238E27FC236}">
                <a16:creationId xmlns:a16="http://schemas.microsoft.com/office/drawing/2014/main" id="{EB149208-617C-44CB-B248-EED72FB7ACF6}"/>
              </a:ext>
            </a:extLst>
          </p:cNvPr>
          <p:cNvSpPr/>
          <p:nvPr/>
        </p:nvSpPr>
        <p:spPr>
          <a:xfrm>
            <a:off x="9894013" y="2984643"/>
            <a:ext cx="1756881" cy="1166116"/>
          </a:xfrm>
          <a:prstGeom prst="accentBorderCallout3">
            <a:avLst>
              <a:gd name="adj1" fmla="val 47723"/>
              <a:gd name="adj2" fmla="val -5785"/>
              <a:gd name="adj3" fmla="val 54861"/>
              <a:gd name="adj4" fmla="val -29076"/>
              <a:gd name="adj5" fmla="val 37037"/>
              <a:gd name="adj6" fmla="val -68492"/>
              <a:gd name="adj7" fmla="val 101941"/>
              <a:gd name="adj8" fmla="val -79759"/>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174634E7-E4E7-4F95-B57C-C3348E8008DC}"/>
              </a:ext>
            </a:extLst>
          </p:cNvPr>
          <p:cNvSpPr/>
          <p:nvPr/>
        </p:nvSpPr>
        <p:spPr>
          <a:xfrm>
            <a:off x="8219326" y="4150759"/>
            <a:ext cx="842481" cy="4109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F978B119-33D2-4120-88A3-2959493D033F}"/>
              </a:ext>
            </a:extLst>
          </p:cNvPr>
          <p:cNvSpPr txBox="1"/>
          <p:nvPr/>
        </p:nvSpPr>
        <p:spPr>
          <a:xfrm>
            <a:off x="9894013" y="3032160"/>
            <a:ext cx="1756881" cy="923330"/>
          </a:xfrm>
          <a:prstGeom prst="rect">
            <a:avLst/>
          </a:prstGeom>
          <a:noFill/>
        </p:spPr>
        <p:txBody>
          <a:bodyPr wrap="square" rtlCol="0">
            <a:spAutoFit/>
          </a:bodyPr>
          <a:lstStyle/>
          <a:p>
            <a:r>
              <a:rPr lang="en-US" altLang="zh-TW" dirty="0"/>
              <a:t>WHATS IS  LEVERAGE?</a:t>
            </a:r>
          </a:p>
          <a:p>
            <a:r>
              <a:rPr lang="en-US" altLang="zh-TW" dirty="0"/>
              <a:t>WHY LEVERAGE?</a:t>
            </a:r>
            <a:endParaRPr lang="zh-TW" altLang="en-US" dirty="0"/>
          </a:p>
        </p:txBody>
      </p:sp>
    </p:spTree>
    <p:extLst>
      <p:ext uri="{BB962C8B-B14F-4D97-AF65-F5344CB8AC3E}">
        <p14:creationId xmlns:p14="http://schemas.microsoft.com/office/powerpoint/2010/main" val="2175658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50</a:t>
            </a:fld>
            <a:endParaRPr lang="zh-TW" altLang="en-US"/>
          </a:p>
        </p:txBody>
      </p:sp>
      <p:sp>
        <p:nvSpPr>
          <p:cNvPr id="15" name="內容版面配置區 7"/>
          <p:cNvSpPr txBox="1">
            <a:spLocks/>
          </p:cNvSpPr>
          <p:nvPr/>
        </p:nvSpPr>
        <p:spPr>
          <a:xfrm>
            <a:off x="616800" y="1028734"/>
            <a:ext cx="10958400" cy="192021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4533"/>
              </a:lnSpc>
            </a:pPr>
            <a:r>
              <a:rPr lang="en-US" altLang="zh-TW" dirty="0"/>
              <a:t>If the corporation paid (1 – </a:t>
            </a:r>
            <a:r>
              <a:rPr lang="en-US" altLang="en-US" i="1" dirty="0">
                <a:sym typeface="Symbol" pitchFamily="18" charset="2"/>
              </a:rPr>
              <a:t> </a:t>
            </a:r>
            <a:r>
              <a:rPr lang="en-US" altLang="zh-TW" baseline="30000" dirty="0"/>
              <a:t>*</a:t>
            </a:r>
            <a:r>
              <a:rPr lang="en-US" altLang="zh-TW" dirty="0"/>
              <a:t>) in interest, debt holders would receive the same amount after taxes as equity holders would receive if the firm paid $1 in profits to equity holders.</a:t>
            </a:r>
          </a:p>
        </p:txBody>
      </p:sp>
      <p:sp>
        <p:nvSpPr>
          <p:cNvPr id="10" name="內容版面配置區 7"/>
          <p:cNvSpPr txBox="1">
            <a:spLocks/>
          </p:cNvSpPr>
          <p:nvPr/>
        </p:nvSpPr>
        <p:spPr>
          <a:xfrm>
            <a:off x="3599723" y="4389107"/>
            <a:ext cx="4896543"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933" dirty="0"/>
              <a:t>(1</a:t>
            </a:r>
            <a:r>
              <a:rPr lang="zh-TW" altLang="en-US" sz="2933" dirty="0"/>
              <a:t> </a:t>
            </a:r>
            <a:r>
              <a:rPr lang="en-US" altLang="zh-TW" sz="2933" dirty="0"/>
              <a:t>- </a:t>
            </a:r>
            <a:r>
              <a:rPr lang="en-US" altLang="en-US" sz="2933" i="1" dirty="0">
                <a:sym typeface="Symbol" pitchFamily="18" charset="2"/>
              </a:rPr>
              <a:t> </a:t>
            </a:r>
            <a:r>
              <a:rPr lang="en-US" altLang="zh-TW" sz="2933" baseline="30000" dirty="0"/>
              <a:t>*</a:t>
            </a:r>
            <a:r>
              <a:rPr lang="en-US" altLang="zh-TW" sz="2933" dirty="0"/>
              <a:t>)(1</a:t>
            </a:r>
            <a:r>
              <a:rPr lang="zh-TW" altLang="en-US" sz="2933" dirty="0"/>
              <a:t> </a:t>
            </a:r>
            <a:r>
              <a:rPr lang="en-US" altLang="zh-TW" sz="2933" dirty="0"/>
              <a:t>- </a:t>
            </a:r>
            <a:r>
              <a:rPr lang="en-US" altLang="en-US" sz="2933" i="1" dirty="0">
                <a:sym typeface="Symbol" pitchFamily="18" charset="2"/>
              </a:rPr>
              <a:t> </a:t>
            </a:r>
            <a:r>
              <a:rPr lang="en-US" altLang="zh-TW" sz="2933" i="1" baseline="-25000" dirty="0"/>
              <a:t>i</a:t>
            </a:r>
            <a:r>
              <a:rPr lang="en-US" altLang="zh-TW" sz="2933" dirty="0"/>
              <a:t>) = (1</a:t>
            </a:r>
            <a:r>
              <a:rPr lang="zh-TW" altLang="en-US" sz="2933" dirty="0"/>
              <a:t> </a:t>
            </a:r>
            <a:r>
              <a:rPr lang="en-US" altLang="zh-TW" sz="2933" dirty="0"/>
              <a:t>- </a:t>
            </a:r>
            <a:r>
              <a:rPr lang="en-US" altLang="en-US" sz="2933" i="1" dirty="0">
                <a:sym typeface="Symbol" pitchFamily="18" charset="2"/>
              </a:rPr>
              <a:t> </a:t>
            </a:r>
            <a:r>
              <a:rPr lang="en-US" altLang="zh-TW" sz="2933" i="1" baseline="-25000" dirty="0"/>
              <a:t>c</a:t>
            </a:r>
            <a:r>
              <a:rPr lang="en-US" altLang="zh-TW" sz="2933" dirty="0"/>
              <a:t>)(1</a:t>
            </a:r>
            <a:r>
              <a:rPr lang="zh-TW" altLang="en-US" sz="2933" dirty="0"/>
              <a:t> </a:t>
            </a:r>
            <a:r>
              <a:rPr lang="en-US" altLang="zh-TW" sz="2933" dirty="0"/>
              <a:t>- </a:t>
            </a:r>
            <a:r>
              <a:rPr lang="en-US" altLang="en-US" sz="2933" i="1" dirty="0">
                <a:sym typeface="Symbol" pitchFamily="18" charset="2"/>
              </a:rPr>
              <a:t> </a:t>
            </a:r>
            <a:r>
              <a:rPr lang="en-US" altLang="zh-TW" sz="2933" i="1" baseline="-25000" dirty="0"/>
              <a:t>e</a:t>
            </a:r>
            <a:r>
              <a:rPr lang="en-US" altLang="zh-TW" sz="2933" dirty="0"/>
              <a:t>)</a:t>
            </a:r>
            <a:endParaRPr lang="zh-TW" altLang="en-US" sz="2933" dirty="0"/>
          </a:p>
        </p:txBody>
      </p:sp>
      <p:sp>
        <p:nvSpPr>
          <p:cNvPr id="11" name="標題 1"/>
          <p:cNvSpPr>
            <a:spLocks noGrp="1"/>
          </p:cNvSpPr>
          <p:nvPr>
            <p:ph type="title"/>
          </p:nvPr>
        </p:nvSpPr>
        <p:spPr>
          <a:xfrm>
            <a:off x="823605" y="195749"/>
            <a:ext cx="10972800" cy="1143000"/>
          </a:xfrm>
        </p:spPr>
        <p:txBody>
          <a:bodyPr>
            <a:normAutofit/>
          </a:bodyPr>
          <a:lstStyle/>
          <a:p>
            <a:r>
              <a:rPr lang="en-US" altLang="zh-TW" sz="4000" b="1" dirty="0"/>
              <a:t>Effective Tax Advantage of Debt</a:t>
            </a:r>
            <a:endParaRPr lang="zh-TW" altLang="en-US" sz="4000" b="1" dirty="0"/>
          </a:p>
        </p:txBody>
      </p:sp>
      <p:sp>
        <p:nvSpPr>
          <p:cNvPr id="3" name="矩形 2"/>
          <p:cNvSpPr/>
          <p:nvPr/>
        </p:nvSpPr>
        <p:spPr>
          <a:xfrm>
            <a:off x="2255574" y="5253203"/>
            <a:ext cx="8816617" cy="1323632"/>
          </a:xfrm>
          <a:prstGeom prst="rect">
            <a:avLst/>
          </a:prstGeom>
        </p:spPr>
        <p:txBody>
          <a:bodyPr wrap="square">
            <a:spAutoFit/>
          </a:bodyPr>
          <a:lstStyle/>
          <a:p>
            <a:r>
              <a:rPr lang="en-US" altLang="en-US" sz="2667" i="1" dirty="0">
                <a:sym typeface="Symbol" pitchFamily="18" charset="2"/>
              </a:rPr>
              <a:t> </a:t>
            </a:r>
            <a:r>
              <a:rPr lang="en-US" altLang="zh-TW" sz="2667" i="1" baseline="-25000" dirty="0"/>
              <a:t>i</a:t>
            </a:r>
            <a:r>
              <a:rPr lang="zh-TW" altLang="en-US" sz="2667" i="1" dirty="0"/>
              <a:t> </a:t>
            </a:r>
            <a:r>
              <a:rPr lang="en-US" altLang="zh-TW" sz="2667" i="1" dirty="0"/>
              <a:t>:</a:t>
            </a:r>
            <a:r>
              <a:rPr lang="en-US" altLang="zh-TW" sz="2667" dirty="0"/>
              <a:t> marginal personal tax rate on income from debt </a:t>
            </a:r>
          </a:p>
          <a:p>
            <a:r>
              <a:rPr lang="en-US" altLang="en-US" sz="2667" i="1" dirty="0">
                <a:sym typeface="Symbol" pitchFamily="18" charset="2"/>
              </a:rPr>
              <a:t> </a:t>
            </a:r>
            <a:r>
              <a:rPr lang="en-US" altLang="zh-TW" sz="2667" i="1" baseline="-25000" dirty="0"/>
              <a:t>c</a:t>
            </a:r>
            <a:r>
              <a:rPr lang="en-US" altLang="zh-TW" sz="2667" i="1" dirty="0"/>
              <a:t> :</a:t>
            </a:r>
            <a:r>
              <a:rPr lang="en-US" altLang="zh-TW" sz="2667" dirty="0"/>
              <a:t> marginal corporate tax rate </a:t>
            </a:r>
            <a:endParaRPr lang="en-US" altLang="zh-TW" sz="2667" i="1" baseline="-25000" dirty="0"/>
          </a:p>
          <a:p>
            <a:r>
              <a:rPr lang="en-US" altLang="en-US" sz="2667" i="1" dirty="0">
                <a:sym typeface="Symbol" pitchFamily="18" charset="2"/>
              </a:rPr>
              <a:t> </a:t>
            </a:r>
            <a:r>
              <a:rPr lang="en-US" altLang="zh-TW" sz="2667" i="1" baseline="-25000" dirty="0"/>
              <a:t>e</a:t>
            </a:r>
            <a:r>
              <a:rPr lang="en-US" altLang="zh-TW" sz="2667" i="1" dirty="0"/>
              <a:t> :</a:t>
            </a:r>
            <a:r>
              <a:rPr lang="en-US" altLang="zh-TW" sz="2667" dirty="0"/>
              <a:t> marginal personal tax rate on income from equity</a:t>
            </a:r>
            <a:endParaRPr lang="zh-TW" altLang="en-US" sz="2667" dirty="0"/>
          </a:p>
        </p:txBody>
      </p:sp>
      <p:sp>
        <p:nvSpPr>
          <p:cNvPr id="7" name="內容版面配置區 7"/>
          <p:cNvSpPr txBox="1">
            <a:spLocks/>
          </p:cNvSpPr>
          <p:nvPr/>
        </p:nvSpPr>
        <p:spPr>
          <a:xfrm>
            <a:off x="2591611" y="3525011"/>
            <a:ext cx="7008779" cy="768085"/>
          </a:xfrm>
          <a:prstGeom prst="rect">
            <a:avLst/>
          </a:prstGeom>
        </p:spPr>
        <p:txBody>
          <a:bodyPr vert="horz" lIns="121920" tIns="60960" rIns="121920" bIns="6096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933" dirty="0"/>
              <a:t>(1</a:t>
            </a:r>
            <a:r>
              <a:rPr lang="zh-TW" altLang="en-US" sz="2933" dirty="0"/>
              <a:t> </a:t>
            </a:r>
            <a:r>
              <a:rPr lang="en-US" altLang="zh-TW" sz="2933" dirty="0"/>
              <a:t>– 0.139)(1</a:t>
            </a:r>
            <a:r>
              <a:rPr lang="zh-TW" altLang="en-US" sz="2933" dirty="0"/>
              <a:t> </a:t>
            </a:r>
            <a:r>
              <a:rPr lang="en-US" altLang="zh-TW" sz="2933" dirty="0"/>
              <a:t>– 0.396) = (1 – 0.35)(1 – 0.20)</a:t>
            </a:r>
            <a:endParaRPr lang="zh-TW" altLang="en-US" sz="2933" dirty="0"/>
          </a:p>
        </p:txBody>
      </p:sp>
      <p:sp>
        <p:nvSpPr>
          <p:cNvPr id="8" name="內容版面配置區 7"/>
          <p:cNvSpPr txBox="1">
            <a:spLocks/>
          </p:cNvSpPr>
          <p:nvPr/>
        </p:nvSpPr>
        <p:spPr>
          <a:xfrm>
            <a:off x="4175787" y="3044958"/>
            <a:ext cx="2216324"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400" b="1" dirty="0"/>
              <a:t>debt holders</a:t>
            </a:r>
          </a:p>
        </p:txBody>
      </p:sp>
      <p:sp>
        <p:nvSpPr>
          <p:cNvPr id="9" name="內容版面配置區 7"/>
          <p:cNvSpPr txBox="1">
            <a:spLocks/>
          </p:cNvSpPr>
          <p:nvPr/>
        </p:nvSpPr>
        <p:spPr>
          <a:xfrm>
            <a:off x="6576054" y="3044958"/>
            <a:ext cx="2216324"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400" b="1" dirty="0"/>
              <a:t>equity holders</a:t>
            </a:r>
          </a:p>
        </p:txBody>
      </p:sp>
    </p:spTree>
    <p:extLst>
      <p:ext uri="{BB962C8B-B14F-4D97-AF65-F5344CB8AC3E}">
        <p14:creationId xmlns:p14="http://schemas.microsoft.com/office/powerpoint/2010/main" val="191320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51</a:t>
            </a:fld>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6338110" y="2660915"/>
                <a:ext cx="5483131" cy="839910"/>
              </a:xfrm>
              <a:prstGeom prst="rect">
                <a:avLst/>
              </a:prstGeom>
              <a:noFill/>
            </p:spPr>
            <p:txBody>
              <a:bodyPr wrap="square" rtlCol="0">
                <a:spAutoFit/>
              </a:bodyPr>
              <a:lstStyle/>
              <a:p>
                <a14:m>
                  <m:oMath xmlns:m="http://schemas.openxmlformats.org/officeDocument/2006/math">
                    <m:r>
                      <a:rPr lang="en-US" altLang="zh-TW" sz="2800" i="1" dirty="0">
                        <a:latin typeface="Cambria Math"/>
                      </a:rPr>
                      <m:t>→</m:t>
                    </m:r>
                    <m:r>
                      <a:rPr lang="zh-TW" altLang="en-US" sz="2800" i="1" dirty="0">
                        <a:latin typeface="Cambria Math"/>
                      </a:rPr>
                      <m:t> </m:t>
                    </m:r>
                    <m:r>
                      <m:rPr>
                        <m:nor/>
                      </m:rPr>
                      <a:rPr lang="en-US" altLang="en-US" sz="2800" i="1" dirty="0">
                        <a:sym typeface="Symbol" pitchFamily="18" charset="2"/>
                      </a:rPr>
                      <m:t></m:t>
                    </m:r>
                    <m:r>
                      <m:rPr>
                        <m:nor/>
                      </m:rPr>
                      <a:rPr lang="en-US" altLang="zh-TW" sz="2800" baseline="30000" dirty="0"/>
                      <m:t>∗</m:t>
                    </m:r>
                    <m:r>
                      <a:rPr lang="en-US" altLang="zh-TW" sz="2800" i="1">
                        <a:latin typeface="Cambria Math"/>
                      </a:rPr>
                      <m:t>=1 − </m:t>
                    </m:r>
                    <m:f>
                      <m:fPr>
                        <m:ctrlPr>
                          <a:rPr lang="en-US" altLang="zh-TW" sz="2800" i="1">
                            <a:latin typeface="Cambria Math" panose="02040503050406030204" pitchFamily="18" charset="0"/>
                          </a:rPr>
                        </m:ctrlPr>
                      </m:fPr>
                      <m:num>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c</m:t>
                        </m:r>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e</m:t>
                        </m:r>
                        <m:r>
                          <m:rPr>
                            <m:nor/>
                          </m:rPr>
                          <a:rPr lang="en-US" altLang="zh-TW" sz="2800" dirty="0"/>
                          <m:t>)</m:t>
                        </m:r>
                        <m:r>
                          <m:rPr>
                            <m:nor/>
                          </m:rPr>
                          <a:rPr lang="zh-TW" altLang="en-US" sz="2800" dirty="0"/>
                          <m:t> </m:t>
                        </m:r>
                      </m:num>
                      <m:den>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i</m:t>
                        </m:r>
                        <m:r>
                          <m:rPr>
                            <m:nor/>
                          </m:rPr>
                          <a:rPr lang="en-US" altLang="zh-TW" sz="2800" dirty="0"/>
                          <m:t>)</m:t>
                        </m:r>
                      </m:den>
                    </m:f>
                  </m:oMath>
                </a14:m>
                <a:r>
                  <a:rPr lang="zh-TW" altLang="en-US" sz="2800" dirty="0"/>
                  <a:t> </a:t>
                </a:r>
              </a:p>
            </p:txBody>
          </p:sp>
        </mc:Choice>
        <mc:Fallback xmlns="">
          <p:sp>
            <p:nvSpPr>
              <p:cNvPr id="9" name="文字方塊 8"/>
              <p:cNvSpPr txBox="1">
                <a:spLocks noRot="1" noChangeAspect="1" noMove="1" noResize="1" noEditPoints="1" noAdjustHandles="1" noChangeArrowheads="1" noChangeShapeType="1" noTextEdit="1"/>
              </p:cNvSpPr>
              <p:nvPr/>
            </p:nvSpPr>
            <p:spPr>
              <a:xfrm>
                <a:off x="6338110" y="2660915"/>
                <a:ext cx="5483131" cy="839910"/>
              </a:xfrm>
              <a:prstGeom prst="rect">
                <a:avLst/>
              </a:prstGeom>
              <a:blipFill rotWithShape="1">
                <a:blip r:embed="rId3"/>
                <a:stretch>
                  <a:fillRect/>
                </a:stretch>
              </a:blipFill>
            </p:spPr>
            <p:txBody>
              <a:bodyPr/>
              <a:lstStyle/>
              <a:p>
                <a:r>
                  <a:rPr lang="zh-TW" altLang="en-US">
                    <a:noFill/>
                  </a:rPr>
                  <a:t> </a:t>
                </a:r>
              </a:p>
            </p:txBody>
          </p:sp>
        </mc:Fallback>
      </mc:AlternateContent>
      <p:sp>
        <p:nvSpPr>
          <p:cNvPr id="11" name="標題 1"/>
          <p:cNvSpPr>
            <a:spLocks noGrp="1"/>
          </p:cNvSpPr>
          <p:nvPr>
            <p:ph type="title"/>
          </p:nvPr>
        </p:nvSpPr>
        <p:spPr>
          <a:xfrm>
            <a:off x="784695" y="215204"/>
            <a:ext cx="10972800" cy="1143000"/>
          </a:xfrm>
        </p:spPr>
        <p:txBody>
          <a:bodyPr>
            <a:normAutofit/>
          </a:bodyPr>
          <a:lstStyle/>
          <a:p>
            <a:r>
              <a:rPr lang="en-US" altLang="zh-TW" sz="4000" b="1" dirty="0"/>
              <a:t>Effective Tax Advantage of Debt</a:t>
            </a:r>
            <a:endParaRPr lang="zh-TW" altLang="en-US" sz="4000" b="1" dirty="0"/>
          </a:p>
        </p:txBody>
      </p:sp>
      <p:sp>
        <p:nvSpPr>
          <p:cNvPr id="13" name="內容版面配置區 7"/>
          <p:cNvSpPr txBox="1">
            <a:spLocks/>
          </p:cNvSpPr>
          <p:nvPr/>
        </p:nvSpPr>
        <p:spPr>
          <a:xfrm>
            <a:off x="616800" y="1028734"/>
            <a:ext cx="10958400"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sz="2933" dirty="0"/>
              <a:t>Solving this equation for </a:t>
            </a:r>
            <a:r>
              <a:rPr lang="en-US" altLang="en-US" sz="2933" i="1" dirty="0">
                <a:sym typeface="Symbol" pitchFamily="18" charset="2"/>
              </a:rPr>
              <a:t> </a:t>
            </a:r>
            <a:r>
              <a:rPr lang="en-US" altLang="zh-TW" sz="2933" baseline="30000" dirty="0"/>
              <a:t>*</a:t>
            </a:r>
            <a:r>
              <a:rPr lang="en-US" altLang="zh-TW" sz="2933" dirty="0"/>
              <a:t> gives</a:t>
            </a:r>
          </a:p>
        </p:txBody>
      </p:sp>
      <mc:AlternateContent xmlns:mc="http://schemas.openxmlformats.org/markup-compatibility/2006" xmlns:a14="http://schemas.microsoft.com/office/drawing/2010/main">
        <mc:Choice Requires="a14">
          <p:sp>
            <p:nvSpPr>
              <p:cNvPr id="19" name="文字方塊 18"/>
              <p:cNvSpPr txBox="1"/>
              <p:nvPr/>
            </p:nvSpPr>
            <p:spPr>
              <a:xfrm>
                <a:off x="1007435" y="2660915"/>
                <a:ext cx="5204522" cy="960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i="1" dirty="0">
                          <a:latin typeface="Cambria Math"/>
                        </a:rPr>
                        <m:t>→ </m:t>
                      </m:r>
                      <m:f>
                        <m:fPr>
                          <m:ctrlPr>
                            <a:rPr lang="en-US" altLang="zh-TW" sz="2800" i="1">
                              <a:latin typeface="Cambria Math" panose="02040503050406030204" pitchFamily="18" charset="0"/>
                            </a:rPr>
                          </m:ctrlPr>
                        </m:fPr>
                        <m:num>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baseline="30000" dirty="0"/>
                            <m:t>∗</m:t>
                          </m:r>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i</m:t>
                          </m:r>
                          <m:r>
                            <m:rPr>
                              <m:nor/>
                            </m:rPr>
                            <a:rPr lang="en-US" altLang="zh-TW" sz="2800" dirty="0"/>
                            <m:t>) </m:t>
                          </m:r>
                        </m:num>
                        <m:den>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i</m:t>
                          </m:r>
                          <m:r>
                            <m:rPr>
                              <m:nor/>
                            </m:rPr>
                            <a:rPr lang="en-US" altLang="zh-TW" sz="2800" dirty="0"/>
                            <m:t>)</m:t>
                          </m:r>
                        </m:den>
                      </m:f>
                      <m:r>
                        <m:rPr>
                          <m:nor/>
                        </m:rPr>
                        <a:rPr lang="en-US" altLang="zh-TW" sz="2800" dirty="0"/>
                        <m:t>=</m:t>
                      </m:r>
                      <m:f>
                        <m:fPr>
                          <m:ctrlPr>
                            <a:rPr lang="en-US" altLang="zh-TW" sz="2800" i="1">
                              <a:latin typeface="Cambria Math" panose="02040503050406030204" pitchFamily="18" charset="0"/>
                            </a:rPr>
                          </m:ctrlPr>
                        </m:fPr>
                        <m:num>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c</m:t>
                          </m:r>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e</m:t>
                          </m:r>
                          <m:r>
                            <m:rPr>
                              <m:nor/>
                            </m:rPr>
                            <a:rPr lang="en-US" altLang="zh-TW" sz="2800" dirty="0"/>
                            <m:t>)</m:t>
                          </m:r>
                        </m:num>
                        <m:den>
                          <m:r>
                            <m:rPr>
                              <m:nor/>
                            </m:rPr>
                            <a:rPr lang="en-US" altLang="zh-TW" sz="2800" dirty="0"/>
                            <m:t>(1</m:t>
                          </m:r>
                          <m:r>
                            <a:rPr lang="zh-TW" altLang="en-US" sz="2800" i="1" dirty="0">
                              <a:latin typeface="Cambria Math"/>
                            </a:rPr>
                            <m:t> </m:t>
                          </m:r>
                          <m:r>
                            <m:rPr>
                              <m:nor/>
                            </m:rPr>
                            <a:rPr lang="en-US" altLang="zh-TW" sz="2800" dirty="0"/>
                            <m:t>−</m:t>
                          </m:r>
                          <m:r>
                            <a:rPr lang="zh-TW" altLang="en-US" sz="2800" i="1" dirty="0">
                              <a:latin typeface="Cambria Math"/>
                            </a:rPr>
                            <m:t> </m:t>
                          </m:r>
                          <m:r>
                            <m:rPr>
                              <m:nor/>
                            </m:rPr>
                            <a:rPr lang="en-US" altLang="en-US" sz="2800" i="1" dirty="0">
                              <a:sym typeface="Symbol" pitchFamily="18" charset="2"/>
                            </a:rPr>
                            <m:t></m:t>
                          </m:r>
                          <m:r>
                            <m:rPr>
                              <m:nor/>
                            </m:rPr>
                            <a:rPr lang="en-US" altLang="zh-TW" sz="2800" i="1" baseline="-25000" dirty="0"/>
                            <m:t>i</m:t>
                          </m:r>
                          <m:r>
                            <m:rPr>
                              <m:nor/>
                            </m:rPr>
                            <a:rPr lang="en-US" altLang="zh-TW" sz="2800" dirty="0"/>
                            <m:t>)</m:t>
                          </m:r>
                        </m:den>
                      </m:f>
                    </m:oMath>
                  </m:oMathPara>
                </a14:m>
                <a:endParaRPr lang="zh-TW" altLang="en-US" sz="28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007435" y="2660915"/>
                <a:ext cx="5204522" cy="960904"/>
              </a:xfrm>
              <a:prstGeom prst="rect">
                <a:avLst/>
              </a:prstGeom>
              <a:blipFill rotWithShape="1">
                <a:blip r:embed="rId4"/>
                <a:stretch>
                  <a:fillRect/>
                </a:stretch>
              </a:blipFill>
            </p:spPr>
            <p:txBody>
              <a:bodyPr/>
              <a:lstStyle/>
              <a:p>
                <a:r>
                  <a:rPr lang="zh-TW" altLang="en-US">
                    <a:noFill/>
                  </a:rPr>
                  <a:t> </a:t>
                </a:r>
              </a:p>
            </p:txBody>
          </p:sp>
        </mc:Fallback>
      </mc:AlternateContent>
      <p:cxnSp>
        <p:nvCxnSpPr>
          <p:cNvPr id="8" name="直線接點 7"/>
          <p:cNvCxnSpPr/>
          <p:nvPr/>
        </p:nvCxnSpPr>
        <p:spPr>
          <a:xfrm>
            <a:off x="2639616" y="2732747"/>
            <a:ext cx="960107" cy="492143"/>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直線接點 19"/>
          <p:cNvCxnSpPr/>
          <p:nvPr/>
        </p:nvCxnSpPr>
        <p:spPr>
          <a:xfrm>
            <a:off x="2159563" y="3044958"/>
            <a:ext cx="960107" cy="492143"/>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3" name="內容版面配置區 7"/>
          <p:cNvSpPr txBox="1">
            <a:spLocks/>
          </p:cNvSpPr>
          <p:nvPr/>
        </p:nvSpPr>
        <p:spPr>
          <a:xfrm>
            <a:off x="964522" y="5349213"/>
            <a:ext cx="10262957" cy="124813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sz="2933" dirty="0"/>
              <a:t>Every $1 received after taxes by debt holders from interest payments costs equity holders $(1 – </a:t>
            </a:r>
            <a:r>
              <a:rPr lang="en-US" altLang="en-US" sz="2933" i="1" dirty="0">
                <a:sym typeface="Symbol" pitchFamily="18" charset="2"/>
              </a:rPr>
              <a:t></a:t>
            </a:r>
            <a:r>
              <a:rPr lang="en-US" altLang="zh-TW" sz="2933" baseline="30000" dirty="0"/>
              <a:t>*</a:t>
            </a:r>
            <a:r>
              <a:rPr lang="en-US" altLang="zh-TW" sz="2933" dirty="0"/>
              <a:t>) on an after-tax basis.</a:t>
            </a:r>
          </a:p>
        </p:txBody>
      </p:sp>
      <p:sp>
        <p:nvSpPr>
          <p:cNvPr id="2" name="矩形 1"/>
          <p:cNvSpPr/>
          <p:nvPr/>
        </p:nvSpPr>
        <p:spPr>
          <a:xfrm>
            <a:off x="6662523" y="1892830"/>
            <a:ext cx="4270464" cy="461665"/>
          </a:xfrm>
          <a:prstGeom prst="rect">
            <a:avLst/>
          </a:prstGeom>
        </p:spPr>
        <p:txBody>
          <a:bodyPr wrap="none">
            <a:spAutoFit/>
          </a:bodyPr>
          <a:lstStyle/>
          <a:p>
            <a:r>
              <a:rPr lang="en-US" altLang="zh-TW" sz="2400" b="1" dirty="0"/>
              <a:t>Effective Tax Advantage of Debt</a:t>
            </a:r>
            <a:endParaRPr lang="zh-TW" altLang="en-US" sz="2400" dirty="0"/>
          </a:p>
        </p:txBody>
      </p:sp>
      <p:sp>
        <p:nvSpPr>
          <p:cNvPr id="3" name="矩形 2"/>
          <p:cNvSpPr/>
          <p:nvPr/>
        </p:nvSpPr>
        <p:spPr>
          <a:xfrm>
            <a:off x="5903979" y="3761164"/>
            <a:ext cx="6336704" cy="1405256"/>
          </a:xfrm>
          <a:prstGeom prst="rect">
            <a:avLst/>
          </a:prstGeom>
        </p:spPr>
        <p:txBody>
          <a:bodyPr wrap="square">
            <a:spAutoFit/>
          </a:bodyPr>
          <a:lstStyle/>
          <a:p>
            <a:r>
              <a:rPr lang="en-US" altLang="en-US" sz="2133" i="1" dirty="0">
                <a:sym typeface="Symbol" pitchFamily="18" charset="2"/>
              </a:rPr>
              <a:t> </a:t>
            </a:r>
            <a:r>
              <a:rPr lang="en-US" altLang="zh-TW" sz="2133" i="1" baseline="30000" dirty="0"/>
              <a:t>* </a:t>
            </a:r>
            <a:r>
              <a:rPr lang="en-US" altLang="zh-TW" sz="2133" i="1" dirty="0"/>
              <a:t>:</a:t>
            </a:r>
            <a:r>
              <a:rPr lang="en-US" altLang="zh-TW" sz="2133" dirty="0"/>
              <a:t> effective tax advantage of debt </a:t>
            </a:r>
          </a:p>
          <a:p>
            <a:r>
              <a:rPr lang="en-US" altLang="en-US" sz="2133" i="1" dirty="0">
                <a:sym typeface="Symbol" pitchFamily="18" charset="2"/>
              </a:rPr>
              <a:t> </a:t>
            </a:r>
            <a:r>
              <a:rPr lang="en-US" altLang="zh-TW" sz="2133" i="1" baseline="-25000" dirty="0"/>
              <a:t>i</a:t>
            </a:r>
            <a:r>
              <a:rPr lang="zh-TW" altLang="en-US" sz="2133" i="1" dirty="0"/>
              <a:t> </a:t>
            </a:r>
            <a:r>
              <a:rPr lang="en-US" altLang="zh-TW" sz="2133" i="1" dirty="0"/>
              <a:t>:</a:t>
            </a:r>
            <a:r>
              <a:rPr lang="en-US" altLang="zh-TW" sz="2133" dirty="0"/>
              <a:t> marginal personal tax rate on income from debt </a:t>
            </a:r>
          </a:p>
          <a:p>
            <a:r>
              <a:rPr lang="en-US" altLang="en-US" sz="2133" i="1" dirty="0">
                <a:sym typeface="Symbol" pitchFamily="18" charset="2"/>
              </a:rPr>
              <a:t> </a:t>
            </a:r>
            <a:r>
              <a:rPr lang="en-US" altLang="zh-TW" sz="2133" i="1" baseline="-25000" dirty="0"/>
              <a:t>c</a:t>
            </a:r>
            <a:r>
              <a:rPr lang="en-US" altLang="zh-TW" sz="2133" i="1" dirty="0"/>
              <a:t> :</a:t>
            </a:r>
            <a:r>
              <a:rPr lang="en-US" altLang="zh-TW" sz="2133" dirty="0"/>
              <a:t> marginal corporate tax rate </a:t>
            </a:r>
            <a:endParaRPr lang="en-US" altLang="zh-TW" sz="2133" i="1" baseline="-25000" dirty="0"/>
          </a:p>
          <a:p>
            <a:r>
              <a:rPr lang="en-US" altLang="en-US" sz="2133" i="1" dirty="0">
                <a:sym typeface="Symbol" pitchFamily="18" charset="2"/>
              </a:rPr>
              <a:t> </a:t>
            </a:r>
            <a:r>
              <a:rPr lang="en-US" altLang="zh-TW" sz="2133" i="1" baseline="-25000" dirty="0"/>
              <a:t>e</a:t>
            </a:r>
            <a:r>
              <a:rPr lang="en-US" altLang="zh-TW" sz="2133" i="1" dirty="0"/>
              <a:t> :</a:t>
            </a:r>
            <a:r>
              <a:rPr lang="en-US" altLang="zh-TW" sz="2133" dirty="0"/>
              <a:t> marginal personal tax rate on income from equity</a:t>
            </a:r>
            <a:endParaRPr lang="zh-TW" altLang="en-US" sz="2133" dirty="0"/>
          </a:p>
        </p:txBody>
      </p:sp>
      <p:sp>
        <p:nvSpPr>
          <p:cNvPr id="16" name="內容版面配置區 7"/>
          <p:cNvSpPr txBox="1">
            <a:spLocks/>
          </p:cNvSpPr>
          <p:nvPr/>
        </p:nvSpPr>
        <p:spPr>
          <a:xfrm>
            <a:off x="1046345" y="1892830"/>
            <a:ext cx="4896543" cy="76808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800" dirty="0"/>
              <a:t>(1</a:t>
            </a:r>
            <a:r>
              <a:rPr lang="zh-TW" altLang="en-US" sz="2800" dirty="0"/>
              <a:t> </a:t>
            </a:r>
            <a:r>
              <a:rPr lang="en-US" altLang="zh-TW" sz="2800" dirty="0"/>
              <a:t>- </a:t>
            </a:r>
            <a:r>
              <a:rPr lang="en-US" altLang="en-US" sz="2800" i="1" dirty="0">
                <a:sym typeface="Symbol" pitchFamily="18" charset="2"/>
              </a:rPr>
              <a:t> </a:t>
            </a:r>
            <a:r>
              <a:rPr lang="en-US" altLang="zh-TW" sz="2800" baseline="30000" dirty="0"/>
              <a:t>*</a:t>
            </a:r>
            <a:r>
              <a:rPr lang="en-US" altLang="zh-TW" sz="2800" dirty="0"/>
              <a:t>)(1</a:t>
            </a:r>
            <a:r>
              <a:rPr lang="zh-TW" altLang="en-US" sz="2800" dirty="0"/>
              <a:t> </a:t>
            </a:r>
            <a:r>
              <a:rPr lang="en-US" altLang="zh-TW" sz="2800" dirty="0"/>
              <a:t>- </a:t>
            </a:r>
            <a:r>
              <a:rPr lang="en-US" altLang="en-US" sz="2800" i="1" dirty="0">
                <a:sym typeface="Symbol" pitchFamily="18" charset="2"/>
              </a:rPr>
              <a:t> </a:t>
            </a:r>
            <a:r>
              <a:rPr lang="en-US" altLang="zh-TW" sz="2800" i="1" baseline="-25000" dirty="0"/>
              <a:t>i</a:t>
            </a:r>
            <a:r>
              <a:rPr lang="en-US" altLang="zh-TW" sz="2800" dirty="0"/>
              <a:t>) = (1</a:t>
            </a:r>
            <a:r>
              <a:rPr lang="zh-TW" altLang="en-US" sz="2800" dirty="0"/>
              <a:t> </a:t>
            </a:r>
            <a:r>
              <a:rPr lang="en-US" altLang="zh-TW" sz="2800" dirty="0"/>
              <a:t>- </a:t>
            </a:r>
            <a:r>
              <a:rPr lang="en-US" altLang="en-US" sz="2800" i="1" dirty="0">
                <a:sym typeface="Symbol" pitchFamily="18" charset="2"/>
              </a:rPr>
              <a:t> </a:t>
            </a:r>
            <a:r>
              <a:rPr lang="en-US" altLang="zh-TW" sz="2800" i="1" baseline="-25000" dirty="0"/>
              <a:t>c</a:t>
            </a:r>
            <a:r>
              <a:rPr lang="en-US" altLang="zh-TW" sz="2800" dirty="0"/>
              <a:t>)(1</a:t>
            </a:r>
            <a:r>
              <a:rPr lang="zh-TW" altLang="en-US" sz="2800" dirty="0"/>
              <a:t> </a:t>
            </a:r>
            <a:r>
              <a:rPr lang="en-US" altLang="zh-TW" sz="2800" dirty="0"/>
              <a:t>- </a:t>
            </a:r>
            <a:r>
              <a:rPr lang="en-US" altLang="en-US" sz="2800" i="1" dirty="0">
                <a:sym typeface="Symbol" pitchFamily="18" charset="2"/>
              </a:rPr>
              <a:t> </a:t>
            </a:r>
            <a:r>
              <a:rPr lang="en-US" altLang="zh-TW" sz="2800" i="1" baseline="-25000" dirty="0"/>
              <a:t>e</a:t>
            </a:r>
            <a:r>
              <a:rPr lang="en-US" altLang="zh-TW" sz="2800" dirty="0"/>
              <a:t>)</a:t>
            </a:r>
            <a:endParaRPr lang="zh-TW" altLang="en-US" sz="2800" dirty="0"/>
          </a:p>
        </p:txBody>
      </p:sp>
    </p:spTree>
    <p:extLst>
      <p:ext uri="{BB962C8B-B14F-4D97-AF65-F5344CB8AC3E}">
        <p14:creationId xmlns:p14="http://schemas.microsoft.com/office/powerpoint/2010/main" val="94323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23" grpId="0"/>
      <p:bldP spid="2"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字方塊 11"/>
              <p:cNvSpPr txBox="1"/>
              <p:nvPr/>
            </p:nvSpPr>
            <p:spPr>
              <a:xfrm>
                <a:off x="2318677" y="3429001"/>
                <a:ext cx="5375395" cy="977508"/>
              </a:xfrm>
              <a:prstGeom prst="rect">
                <a:avLst/>
              </a:prstGeom>
              <a:noFill/>
            </p:spPr>
            <p:txBody>
              <a:bodyPr wrap="square" lIns="121917" tIns="60958" rIns="121917" bIns="60958" rtlCol="0">
                <a:spAutoFit/>
              </a:bodyPr>
              <a:lstStyle/>
              <a:p>
                <a14:m>
                  <m:oMath xmlns:m="http://schemas.openxmlformats.org/officeDocument/2006/math">
                    <m:r>
                      <m:rPr>
                        <m:nor/>
                      </m:rPr>
                      <a:rPr lang="en-US" altLang="en-US" sz="3200" i="1" dirty="0">
                        <a:sym typeface="Symbol" pitchFamily="18" charset="2"/>
                      </a:rPr>
                      <m:t></m:t>
                    </m:r>
                    <m:r>
                      <m:rPr>
                        <m:nor/>
                      </m:rPr>
                      <a:rPr lang="en-US" altLang="zh-TW" sz="3200" baseline="30000" dirty="0"/>
                      <m:t>∗</m:t>
                    </m:r>
                    <m:r>
                      <a:rPr lang="en-US" altLang="zh-TW" sz="3200" i="1">
                        <a:latin typeface="Cambria Math"/>
                      </a:rPr>
                      <m:t>=1 − </m:t>
                    </m:r>
                    <m:f>
                      <m:fPr>
                        <m:ctrlPr>
                          <a:rPr lang="en-US" altLang="zh-TW" sz="3200" i="1">
                            <a:latin typeface="Cambria Math" panose="02040503050406030204" pitchFamily="18" charset="0"/>
                          </a:rPr>
                        </m:ctrlPr>
                      </m:fPr>
                      <m:num>
                        <m:r>
                          <m:rPr>
                            <m:nor/>
                          </m:rPr>
                          <a:rPr lang="en-US" altLang="zh-TW" sz="3200" dirty="0"/>
                          <m:t>(1 − </m:t>
                        </m:r>
                        <m:r>
                          <m:rPr>
                            <m:nor/>
                          </m:rPr>
                          <a:rPr lang="en-US" altLang="en-US" sz="3200" i="1" dirty="0">
                            <a:sym typeface="Symbol" pitchFamily="18" charset="2"/>
                          </a:rPr>
                          <m:t></m:t>
                        </m:r>
                        <m:r>
                          <m:rPr>
                            <m:nor/>
                          </m:rPr>
                          <a:rPr lang="en-US" altLang="zh-TW" sz="3200" baseline="-25000" dirty="0"/>
                          <m:t>c</m:t>
                        </m:r>
                        <m:r>
                          <m:rPr>
                            <m:nor/>
                          </m:rPr>
                          <a:rPr lang="en-US" altLang="zh-TW" sz="3200" dirty="0"/>
                          <m:t>)(1 − </m:t>
                        </m:r>
                        <m:r>
                          <m:rPr>
                            <m:nor/>
                          </m:rPr>
                          <a:rPr lang="en-US" altLang="en-US" sz="3200" i="1" dirty="0">
                            <a:sym typeface="Symbol" pitchFamily="18" charset="2"/>
                          </a:rPr>
                          <m:t></m:t>
                        </m:r>
                        <m:r>
                          <m:rPr>
                            <m:nor/>
                          </m:rPr>
                          <a:rPr lang="en-US" altLang="zh-TW" sz="3200" i="1" baseline="-25000" dirty="0"/>
                          <m:t>e</m:t>
                        </m:r>
                        <m:r>
                          <m:rPr>
                            <m:nor/>
                          </m:rPr>
                          <a:rPr lang="en-US" altLang="zh-TW" sz="3200" dirty="0"/>
                          <m:t>)</m:t>
                        </m:r>
                        <m:r>
                          <m:rPr>
                            <m:nor/>
                          </m:rPr>
                          <a:rPr lang="zh-TW" altLang="en-US" sz="3200" dirty="0"/>
                          <m:t> </m:t>
                        </m:r>
                      </m:num>
                      <m:den>
                        <m:r>
                          <m:rPr>
                            <m:nor/>
                          </m:rPr>
                          <a:rPr lang="en-US" altLang="zh-TW" sz="3200" dirty="0"/>
                          <m:t>(1 − </m:t>
                        </m:r>
                        <m:r>
                          <m:rPr>
                            <m:nor/>
                          </m:rPr>
                          <a:rPr lang="en-US" altLang="en-US" sz="3200" i="1" dirty="0">
                            <a:sym typeface="Symbol" pitchFamily="18" charset="2"/>
                          </a:rPr>
                          <m:t></m:t>
                        </m:r>
                        <m:r>
                          <m:rPr>
                            <m:nor/>
                          </m:rPr>
                          <a:rPr lang="en-US" altLang="zh-TW" sz="3200" i="1" baseline="-25000" dirty="0"/>
                          <m:t>i</m:t>
                        </m:r>
                        <m:r>
                          <m:rPr>
                            <m:nor/>
                          </m:rPr>
                          <a:rPr lang="en-US" altLang="zh-TW" sz="3200" dirty="0"/>
                          <m:t>)</m:t>
                        </m:r>
                      </m:den>
                    </m:f>
                  </m:oMath>
                </a14:m>
                <a:r>
                  <a:rPr lang="zh-TW" altLang="en-US" sz="3200" dirty="0"/>
                  <a:t> </a:t>
                </a:r>
              </a:p>
            </p:txBody>
          </p:sp>
        </mc:Choice>
        <mc:Fallback xmlns="">
          <p:sp>
            <p:nvSpPr>
              <p:cNvPr id="12" name="文字方塊 11"/>
              <p:cNvSpPr txBox="1">
                <a:spLocks noRot="1" noChangeAspect="1" noMove="1" noResize="1" noEditPoints="1" noAdjustHandles="1" noChangeArrowheads="1" noChangeShapeType="1" noTextEdit="1"/>
              </p:cNvSpPr>
              <p:nvPr/>
            </p:nvSpPr>
            <p:spPr>
              <a:xfrm>
                <a:off x="2318677" y="3429001"/>
                <a:ext cx="5375395" cy="977508"/>
              </a:xfrm>
              <a:prstGeom prst="rect">
                <a:avLst/>
              </a:prstGeom>
              <a:blipFill rotWithShape="1">
                <a:blip r:embed="rId3"/>
                <a:stretch>
                  <a:fillRect/>
                </a:stretch>
              </a:blipFill>
            </p:spPr>
            <p:txBody>
              <a:bodyPr/>
              <a:lstStyle/>
              <a:p>
                <a:r>
                  <a:rPr lang="zh-TW" altLang="en-US">
                    <a:noFill/>
                  </a:rPr>
                  <a:t> </a:t>
                </a:r>
              </a:p>
            </p:txBody>
          </p:sp>
        </mc:Fallback>
      </mc:AlternateContent>
      <p:sp>
        <p:nvSpPr>
          <p:cNvPr id="6" name="內容版面配置區 7"/>
          <p:cNvSpPr txBox="1">
            <a:spLocks/>
          </p:cNvSpPr>
          <p:nvPr/>
        </p:nvSpPr>
        <p:spPr>
          <a:xfrm>
            <a:off x="616800" y="1538554"/>
            <a:ext cx="10958400" cy="1890447"/>
          </a:xfrm>
          <a:prstGeom prst="rect">
            <a:avLst/>
          </a:prstGeom>
        </p:spPr>
        <p:txBody>
          <a:bodyPr vert="horz" lIns="121917" tIns="60958" rIns="121917" bIns="6095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dirty="0"/>
              <a:t>When there are no personal taxes, or when the personal tax rates on debt and equity income are the same (</a:t>
            </a:r>
            <a:r>
              <a:rPr lang="en-US" altLang="en-US" i="1" dirty="0">
                <a:sym typeface="Symbol" pitchFamily="18" charset="2"/>
              </a:rPr>
              <a:t> </a:t>
            </a:r>
            <a:r>
              <a:rPr lang="en-US" altLang="zh-TW" i="1" baseline="-25000" dirty="0"/>
              <a:t>i</a:t>
            </a:r>
            <a:r>
              <a:rPr lang="en-US" altLang="zh-TW" baseline="-25000" dirty="0"/>
              <a:t>  </a:t>
            </a:r>
            <a:r>
              <a:rPr lang="en-US" altLang="zh-TW" dirty="0"/>
              <a:t>= </a:t>
            </a:r>
            <a:r>
              <a:rPr lang="en-US" altLang="en-US" i="1" dirty="0">
                <a:sym typeface="Symbol" pitchFamily="18" charset="2"/>
              </a:rPr>
              <a:t> </a:t>
            </a:r>
            <a:r>
              <a:rPr lang="en-US" altLang="zh-TW" i="1" baseline="-25000" dirty="0"/>
              <a:t>e</a:t>
            </a:r>
            <a:r>
              <a:rPr lang="en-US" altLang="zh-TW" baseline="-25000" dirty="0"/>
              <a:t> </a:t>
            </a:r>
            <a:r>
              <a:rPr lang="en-US" altLang="zh-TW" dirty="0"/>
              <a:t>), this formula reduces to</a:t>
            </a:r>
            <a:endParaRPr lang="zh-TW" altLang="zh-TW" dirty="0"/>
          </a:p>
        </p:txBody>
      </p:sp>
      <p:sp>
        <p:nvSpPr>
          <p:cNvPr id="2" name="標題 1"/>
          <p:cNvSpPr>
            <a:spLocks noGrp="1"/>
          </p:cNvSpPr>
          <p:nvPr>
            <p:ph type="title"/>
          </p:nvPr>
        </p:nvSpPr>
        <p:spPr>
          <a:xfrm>
            <a:off x="1371600" y="310233"/>
            <a:ext cx="9601200" cy="1485900"/>
          </a:xfrm>
        </p:spPr>
        <p:txBody>
          <a:bodyPr>
            <a:normAutofit/>
          </a:bodyPr>
          <a:lstStyle/>
          <a:p>
            <a:r>
              <a:rPr lang="en-US" altLang="zh-TW" sz="5300" b="1" dirty="0"/>
              <a:t>Effective Tax Advantage of Debt</a:t>
            </a:r>
            <a:endParaRPr lang="zh-TW" altLang="en-US" sz="5300"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52</a:t>
            </a:fld>
            <a:endParaRPr lang="zh-TW" altLang="en-US" dirty="0"/>
          </a:p>
        </p:txBody>
      </p:sp>
      <p:sp>
        <p:nvSpPr>
          <p:cNvPr id="5" name="內容版面配置區 7"/>
          <p:cNvSpPr txBox="1">
            <a:spLocks/>
          </p:cNvSpPr>
          <p:nvPr/>
        </p:nvSpPr>
        <p:spPr>
          <a:xfrm>
            <a:off x="7221360" y="3621022"/>
            <a:ext cx="2784309" cy="768085"/>
          </a:xfrm>
          <a:prstGeom prst="rect">
            <a:avLst/>
          </a:prstGeom>
        </p:spPr>
        <p:txBody>
          <a:bodyPr vert="horz" lIns="121917" tIns="60958" rIns="121917" bIns="6095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dirty="0">
                <a:latin typeface="新細明體"/>
                <a:ea typeface="新細明體"/>
                <a:sym typeface="Wingdings" pitchFamily="2" charset="2"/>
              </a:rPr>
              <a:t></a:t>
            </a:r>
            <a:r>
              <a:rPr lang="zh-TW" altLang="en-US" dirty="0">
                <a:latin typeface="新細明體"/>
                <a:ea typeface="新細明體"/>
                <a:sym typeface="Wingdings" pitchFamily="2" charset="2"/>
              </a:rPr>
              <a:t>    </a:t>
            </a:r>
            <a:r>
              <a:rPr lang="en-US" altLang="en-US" i="1" dirty="0">
                <a:sym typeface="Symbol" pitchFamily="18" charset="2"/>
              </a:rPr>
              <a:t> </a:t>
            </a:r>
            <a:r>
              <a:rPr lang="en-US" altLang="zh-TW" baseline="30000" dirty="0"/>
              <a:t>* </a:t>
            </a:r>
            <a:r>
              <a:rPr lang="en-US" altLang="zh-TW" dirty="0"/>
              <a:t>= </a:t>
            </a:r>
            <a:r>
              <a:rPr lang="en-US" altLang="en-US" i="1" dirty="0">
                <a:sym typeface="Symbol" pitchFamily="18" charset="2"/>
              </a:rPr>
              <a:t> </a:t>
            </a:r>
            <a:r>
              <a:rPr lang="en-US" altLang="zh-TW" baseline="-25000" dirty="0"/>
              <a:t>c</a:t>
            </a:r>
            <a:endParaRPr lang="zh-TW" altLang="en-US" dirty="0"/>
          </a:p>
        </p:txBody>
      </p:sp>
      <mc:AlternateContent xmlns:mc="http://schemas.openxmlformats.org/markup-compatibility/2006" xmlns:a14="http://schemas.microsoft.com/office/drawing/2010/main">
        <mc:Choice Requires="a14">
          <p:sp>
            <p:nvSpPr>
              <p:cNvPr id="8" name="內容版面配置區 7"/>
              <p:cNvSpPr txBox="1">
                <a:spLocks/>
              </p:cNvSpPr>
              <p:nvPr/>
            </p:nvSpPr>
            <p:spPr>
              <a:xfrm>
                <a:off x="616800" y="4773149"/>
                <a:ext cx="10958400" cy="1440160"/>
              </a:xfrm>
              <a:prstGeom prst="rect">
                <a:avLst/>
              </a:prstGeom>
            </p:spPr>
            <p:txBody>
              <a:bodyPr vert="horz" lIns="121917" tIns="60958" rIns="121917" bIns="60958"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dirty="0"/>
                  <a:t>But when equity income is taxed less heavily (</a:t>
                </a:r>
                <a:r>
                  <a:rPr lang="en-US" altLang="en-US" i="1" dirty="0">
                    <a:sym typeface="Symbol" pitchFamily="18" charset="2"/>
                  </a:rPr>
                  <a:t> </a:t>
                </a:r>
                <a:r>
                  <a:rPr lang="en-US" altLang="zh-TW" i="1" baseline="-25000" dirty="0"/>
                  <a:t>i</a:t>
                </a:r>
                <a:r>
                  <a:rPr lang="en-US" altLang="zh-TW" baseline="-25000" dirty="0"/>
                  <a:t>  </a:t>
                </a:r>
                <a:r>
                  <a:rPr lang="en-US" altLang="zh-TW" dirty="0"/>
                  <a:t>&gt; </a:t>
                </a:r>
                <a:r>
                  <a:rPr lang="en-US" altLang="en-US" i="1" dirty="0">
                    <a:sym typeface="Symbol" pitchFamily="18" charset="2"/>
                  </a:rPr>
                  <a:t> </a:t>
                </a:r>
                <a:r>
                  <a:rPr lang="en-US" altLang="zh-TW" i="1" baseline="-25000" dirty="0"/>
                  <a:t>e </a:t>
                </a:r>
                <a:r>
                  <a:rPr lang="en-US" altLang="zh-TW" dirty="0"/>
                  <a:t>), then </a:t>
                </a:r>
                <a14:m>
                  <m:oMath xmlns:m="http://schemas.openxmlformats.org/officeDocument/2006/math">
                    <m:r>
                      <m:rPr>
                        <m:nor/>
                      </m:rPr>
                      <a:rPr lang="en-US" altLang="en-US" i="1" dirty="0">
                        <a:sym typeface="Symbol" pitchFamily="18" charset="2"/>
                      </a:rPr>
                      <m:t></m:t>
                    </m:r>
                    <m:r>
                      <m:rPr>
                        <m:nor/>
                      </m:rPr>
                      <a:rPr lang="en-US" altLang="zh-TW" baseline="30000" dirty="0"/>
                      <m:t>∗</m:t>
                    </m:r>
                  </m:oMath>
                </a14:m>
                <a:r>
                  <a:rPr lang="en-US" altLang="zh-TW" dirty="0"/>
                  <a:t>  is less than </a:t>
                </a:r>
                <a:r>
                  <a:rPr lang="en-US" altLang="en-US" i="1" dirty="0">
                    <a:sym typeface="Symbol" pitchFamily="18" charset="2"/>
                  </a:rPr>
                  <a:t> </a:t>
                </a:r>
                <a:r>
                  <a:rPr lang="en-US" altLang="zh-TW" baseline="-25000" dirty="0"/>
                  <a:t>c</a:t>
                </a:r>
                <a:r>
                  <a:rPr lang="en-US" altLang="zh-TW" dirty="0"/>
                  <a:t>.</a:t>
                </a:r>
                <a:endParaRPr lang="zh-TW" altLang="zh-TW" dirty="0"/>
              </a:p>
            </p:txBody>
          </p:sp>
        </mc:Choice>
        <mc:Fallback xmlns="">
          <p:sp>
            <p:nvSpPr>
              <p:cNvPr id="8" name="內容版面配置區 7"/>
              <p:cNvSpPr txBox="1">
                <a:spLocks noRot="1" noChangeAspect="1" noMove="1" noResize="1" noEditPoints="1" noAdjustHandles="1" noChangeArrowheads="1" noChangeShapeType="1" noTextEdit="1"/>
              </p:cNvSpPr>
              <p:nvPr/>
            </p:nvSpPr>
            <p:spPr>
              <a:xfrm>
                <a:off x="462600" y="3579862"/>
                <a:ext cx="8218800" cy="1080120"/>
              </a:xfrm>
              <a:prstGeom prst="rect">
                <a:avLst/>
              </a:prstGeom>
              <a:blipFill rotWithShape="1">
                <a:blip r:embed="rId4"/>
                <a:stretch>
                  <a:fillRect l="-1039" t="-5650"/>
                </a:stretch>
              </a:blipFill>
            </p:spPr>
            <p:txBody>
              <a:bodyPr/>
              <a:lstStyle/>
              <a:p>
                <a:r>
                  <a:rPr lang="zh-TW" altLang="en-US">
                    <a:noFill/>
                  </a:rPr>
                  <a:t> </a:t>
                </a:r>
              </a:p>
            </p:txBody>
          </p:sp>
        </mc:Fallback>
      </mc:AlternateContent>
      <p:cxnSp>
        <p:nvCxnSpPr>
          <p:cNvPr id="10" name="直線接點 9"/>
          <p:cNvCxnSpPr/>
          <p:nvPr/>
        </p:nvCxnSpPr>
        <p:spPr>
          <a:xfrm>
            <a:off x="5301147" y="3897779"/>
            <a:ext cx="960107" cy="492143"/>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1" name="直線接點 10"/>
          <p:cNvCxnSpPr/>
          <p:nvPr/>
        </p:nvCxnSpPr>
        <p:spPr>
          <a:xfrm>
            <a:off x="5781200" y="3429001"/>
            <a:ext cx="960107" cy="492143"/>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直線接點 13"/>
          <p:cNvCxnSpPr/>
          <p:nvPr/>
        </p:nvCxnSpPr>
        <p:spPr>
          <a:xfrm>
            <a:off x="4188189" y="3552035"/>
            <a:ext cx="480053" cy="24607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7" name="直線接點 16"/>
          <p:cNvCxnSpPr/>
          <p:nvPr/>
        </p:nvCxnSpPr>
        <p:spPr>
          <a:xfrm>
            <a:off x="3162766" y="3804071"/>
            <a:ext cx="480053" cy="24607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372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9"/>
            <a:ext cx="10972800" cy="946117"/>
          </a:xfrm>
        </p:spPr>
        <p:txBody>
          <a:bodyPr>
            <a:normAutofit/>
          </a:bodyPr>
          <a:lstStyle/>
          <a:p>
            <a:pPr algn="l"/>
            <a:r>
              <a:rPr lang="en-US" altLang="zh-TW" sz="4267" b="1" dirty="0"/>
              <a:t>EXAMPLE 15.5</a:t>
            </a:r>
            <a:endParaRPr lang="zh-TW" altLang="en-US" sz="4267"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53</a:t>
            </a:fld>
            <a:endParaRPr lang="zh-TW" altLang="en-US"/>
          </a:p>
        </p:txBody>
      </p:sp>
      <p:grpSp>
        <p:nvGrpSpPr>
          <p:cNvPr id="10" name="群組 9"/>
          <p:cNvGrpSpPr/>
          <p:nvPr/>
        </p:nvGrpSpPr>
        <p:grpSpPr>
          <a:xfrm>
            <a:off x="707402" y="4005064"/>
            <a:ext cx="10777197" cy="2028613"/>
            <a:chOff x="1169622" y="6020661"/>
            <a:chExt cx="7120810" cy="1340364"/>
          </a:xfrm>
        </p:grpSpPr>
        <p:grpSp>
          <p:nvGrpSpPr>
            <p:cNvPr id="11" name="群組 10"/>
            <p:cNvGrpSpPr/>
            <p:nvPr/>
          </p:nvGrpSpPr>
          <p:grpSpPr>
            <a:xfrm>
              <a:off x="1169622" y="6370852"/>
              <a:ext cx="7120810" cy="990173"/>
              <a:chOff x="1404520" y="-939620"/>
              <a:chExt cx="7120810" cy="990173"/>
            </a:xfrm>
          </p:grpSpPr>
          <p:pic>
            <p:nvPicPr>
              <p:cNvPr id="13" name="圖片 12"/>
              <p:cNvPicPr>
                <a:picLocks noChangeAspect="1"/>
              </p:cNvPicPr>
              <p:nvPr/>
            </p:nvPicPr>
            <p:blipFill rotWithShape="1">
              <a:blip r:embed="rId3"/>
              <a:srcRect l="5795" t="41288" r="5107" b="55108"/>
              <a:stretch/>
            </p:blipFill>
            <p:spPr>
              <a:xfrm>
                <a:off x="1404520" y="-328384"/>
                <a:ext cx="7120810" cy="216025"/>
              </a:xfrm>
              <a:prstGeom prst="rect">
                <a:avLst/>
              </a:prstGeom>
            </p:spPr>
          </p:pic>
          <p:pic>
            <p:nvPicPr>
              <p:cNvPr id="14" name="圖片 13"/>
              <p:cNvPicPr>
                <a:picLocks noChangeAspect="1"/>
              </p:cNvPicPr>
              <p:nvPr/>
            </p:nvPicPr>
            <p:blipFill rotWithShape="1">
              <a:blip r:embed="rId3"/>
              <a:srcRect l="5795" t="29105" r="5107" b="60446"/>
              <a:stretch/>
            </p:blipFill>
            <p:spPr>
              <a:xfrm>
                <a:off x="1404520" y="-939620"/>
                <a:ext cx="7120810" cy="626329"/>
              </a:xfrm>
              <a:prstGeom prst="rect">
                <a:avLst/>
              </a:prstGeom>
            </p:spPr>
          </p:pic>
          <p:pic>
            <p:nvPicPr>
              <p:cNvPr id="15" name="圖片 14"/>
              <p:cNvPicPr>
                <a:picLocks noChangeAspect="1"/>
              </p:cNvPicPr>
              <p:nvPr/>
            </p:nvPicPr>
            <p:blipFill rotWithShape="1">
              <a:blip r:embed="rId3"/>
              <a:srcRect l="5795" t="49403" r="5107" b="47489"/>
              <a:stretch/>
            </p:blipFill>
            <p:spPr>
              <a:xfrm>
                <a:off x="1404520" y="-135736"/>
                <a:ext cx="7120810" cy="186289"/>
              </a:xfrm>
              <a:prstGeom prst="rect">
                <a:avLst/>
              </a:prstGeom>
            </p:spPr>
          </p:pic>
        </p:grpSp>
        <p:sp>
          <p:nvSpPr>
            <p:cNvPr id="12" name="文字方塊 11"/>
            <p:cNvSpPr txBox="1"/>
            <p:nvPr/>
          </p:nvSpPr>
          <p:spPr>
            <a:xfrm>
              <a:off x="1617199" y="6020661"/>
              <a:ext cx="6225657" cy="549064"/>
            </a:xfrm>
            <a:prstGeom prst="rect">
              <a:avLst/>
            </a:prstGeom>
            <a:noFill/>
          </p:spPr>
          <p:txBody>
            <a:bodyPr wrap="square" rtlCol="0">
              <a:spAutoFit/>
            </a:bodyPr>
            <a:lstStyle/>
            <a:p>
              <a:r>
                <a:rPr lang="en-US" altLang="zh-TW" sz="2400" b="1" dirty="0">
                  <a:solidFill>
                    <a:schemeClr val="accent3">
                      <a:lumMod val="50000"/>
                    </a:schemeClr>
                  </a:solidFill>
                </a:rPr>
                <a:t>TABLE 15.3 Top </a:t>
              </a:r>
              <a:r>
                <a:rPr lang="en-US" altLang="zh-TW" sz="2400" b="1" dirty="0" err="1">
                  <a:solidFill>
                    <a:schemeClr val="accent3">
                      <a:lumMod val="50000"/>
                    </a:schemeClr>
                  </a:solidFill>
                </a:rPr>
                <a:t>Fedral</a:t>
              </a:r>
              <a:r>
                <a:rPr lang="en-US" altLang="zh-TW" sz="2400" b="1" dirty="0">
                  <a:solidFill>
                    <a:schemeClr val="accent3">
                      <a:lumMod val="50000"/>
                    </a:schemeClr>
                  </a:solidFill>
                </a:rPr>
                <a:t> Federal Tax Rates in the United States, 1971-2015</a:t>
              </a:r>
              <a:endParaRPr lang="zh-TW" altLang="en-US" sz="2400" b="1" dirty="0">
                <a:solidFill>
                  <a:schemeClr val="accent3">
                    <a:lumMod val="50000"/>
                  </a:schemeClr>
                </a:solidFill>
              </a:endParaRPr>
            </a:p>
          </p:txBody>
        </p:sp>
      </p:grpSp>
      <p:pic>
        <p:nvPicPr>
          <p:cNvPr id="16" name="Picture 3" descr="ex15_05a.gif"/>
          <p:cNvPicPr>
            <a:picLocks noChangeAspect="1"/>
          </p:cNvPicPr>
          <p:nvPr/>
        </p:nvPicPr>
        <p:blipFill rotWithShape="1">
          <a:blip r:embed="rId4" cstate="print">
            <a:extLst>
              <a:ext uri="{28A0092B-C50C-407E-A947-70E740481C1C}">
                <a14:useLocalDpi xmlns:a14="http://schemas.microsoft.com/office/drawing/2010/main" val="0"/>
              </a:ext>
            </a:extLst>
          </a:blip>
          <a:srcRect l="-1" r="4543"/>
          <a:stretch/>
        </p:blipFill>
        <p:spPr bwMode="auto">
          <a:xfrm>
            <a:off x="713403" y="1507067"/>
            <a:ext cx="10765196" cy="192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420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1622" y="164637"/>
            <a:ext cx="10862997" cy="1143000"/>
          </a:xfrm>
        </p:spPr>
        <p:txBody>
          <a:bodyPr>
            <a:noAutofit/>
          </a:bodyPr>
          <a:lstStyle/>
          <a:p>
            <a:pPr algn="l"/>
            <a:r>
              <a:rPr lang="en-US" altLang="zh-TW" sz="3733" b="1" dirty="0"/>
              <a:t>EXAMPLE 15.5</a:t>
            </a:r>
            <a:br>
              <a:rPr lang="en-US" altLang="zh-TW" sz="3733" dirty="0"/>
            </a:br>
            <a:r>
              <a:rPr lang="en-US" altLang="zh-TW" sz="3733" dirty="0"/>
              <a:t>Calculating the Effective Tax Advantage of Debt</a:t>
            </a:r>
            <a:endParaRPr lang="zh-TW" altLang="en-US" sz="3733"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54</a:t>
            </a:fld>
            <a:endParaRPr lang="zh-TW" altLang="en-US" dirty="0"/>
          </a:p>
        </p:txBody>
      </p:sp>
      <p:sp>
        <p:nvSpPr>
          <p:cNvPr id="10" name="內容版面配置區 2"/>
          <p:cNvSpPr txBox="1">
            <a:spLocks/>
          </p:cNvSpPr>
          <p:nvPr/>
        </p:nvSpPr>
        <p:spPr>
          <a:xfrm>
            <a:off x="609600" y="1508787"/>
            <a:ext cx="10972800" cy="7223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b="1" dirty="0"/>
              <a:t>Solution:</a:t>
            </a:r>
            <a:endParaRPr lang="zh-TW" altLang="en-US" dirty="0"/>
          </a:p>
        </p:txBody>
      </p:sp>
      <mc:AlternateContent xmlns:mc="http://schemas.openxmlformats.org/markup-compatibility/2006" xmlns:a14="http://schemas.microsoft.com/office/drawing/2010/main">
        <mc:Choice Requires="a14">
          <p:sp>
            <p:nvSpPr>
              <p:cNvPr id="11" name="文字方塊 10"/>
              <p:cNvSpPr txBox="1"/>
              <p:nvPr/>
            </p:nvSpPr>
            <p:spPr>
              <a:xfrm>
                <a:off x="2735627" y="3236979"/>
                <a:ext cx="7680853" cy="876843"/>
              </a:xfrm>
              <a:prstGeom prst="rect">
                <a:avLst/>
              </a:prstGeom>
              <a:noFill/>
            </p:spPr>
            <p:txBody>
              <a:bodyPr wrap="square" rtlCol="0">
                <a:spAutoFit/>
              </a:bodyPr>
              <a:lstStyle/>
              <a:p>
                <a14:m>
                  <m:oMath xmlns:m="http://schemas.openxmlformats.org/officeDocument/2006/math">
                    <m:r>
                      <m:rPr>
                        <m:nor/>
                      </m:rPr>
                      <a:rPr lang="en-US" altLang="en-US" sz="3200" i="1" dirty="0">
                        <a:sym typeface="Symbol" pitchFamily="18" charset="2"/>
                      </a:rPr>
                      <m:t></m:t>
                    </m:r>
                    <m:r>
                      <m:rPr>
                        <m:nor/>
                      </m:rPr>
                      <a:rPr lang="en-US" altLang="zh-TW" sz="3200" baseline="30000" dirty="0"/>
                      <m:t>∗</m:t>
                    </m:r>
                    <m:r>
                      <a:rPr lang="en-US" altLang="zh-TW" sz="3200" i="1" baseline="-25000" dirty="0">
                        <a:latin typeface="Cambria Math"/>
                      </a:rPr>
                      <m:t>1980</m:t>
                    </m:r>
                    <m:r>
                      <a:rPr lang="en-US" altLang="zh-TW" sz="3200" i="1">
                        <a:latin typeface="Cambria Math"/>
                      </a:rPr>
                      <m:t>=1−</m:t>
                    </m:r>
                    <m:f>
                      <m:fPr>
                        <m:ctrlPr>
                          <a:rPr lang="en-US" altLang="zh-TW" sz="3200" i="1">
                            <a:latin typeface="Cambria Math" panose="02040503050406030204" pitchFamily="18" charset="0"/>
                          </a:rPr>
                        </m:ctrlPr>
                      </m:fPr>
                      <m:num>
                        <m:r>
                          <a:rPr lang="en-US" altLang="zh-TW" sz="3200" i="1">
                            <a:latin typeface="Cambria Math"/>
                          </a:rPr>
                          <m:t>(1−0.46)(1</m:t>
                        </m:r>
                        <m:r>
                          <a:rPr lang="en-US" altLang="zh-TW" sz="3200">
                            <a:latin typeface="Cambria Math"/>
                          </a:rPr>
                          <m:t>−0.</m:t>
                        </m:r>
                        <m:r>
                          <a:rPr lang="en-US" altLang="zh-TW" sz="3200" i="1">
                            <a:latin typeface="Cambria Math"/>
                          </a:rPr>
                          <m:t>49)</m:t>
                        </m:r>
                      </m:num>
                      <m:den>
                        <m:r>
                          <a:rPr lang="en-US" altLang="zh-TW" sz="3200" i="1">
                            <a:latin typeface="Cambria Math"/>
                          </a:rPr>
                          <m:t>(1−</m:t>
                        </m:r>
                        <m:r>
                          <a:rPr lang="en-US" altLang="zh-TW" sz="3200">
                            <a:latin typeface="Cambria Math"/>
                          </a:rPr>
                          <m:t>0.</m:t>
                        </m:r>
                        <m:r>
                          <a:rPr lang="en-US" altLang="zh-TW" sz="3200" i="1">
                            <a:latin typeface="Cambria Math"/>
                          </a:rPr>
                          <m:t>70)</m:t>
                        </m:r>
                      </m:den>
                    </m:f>
                  </m:oMath>
                </a14:m>
                <a:r>
                  <a:rPr lang="zh-TW" altLang="en-US" sz="3200" dirty="0"/>
                  <a:t> </a:t>
                </a:r>
                <a:r>
                  <a:rPr lang="en-US" altLang="zh-TW" sz="3200" dirty="0"/>
                  <a:t>= 8.2%</a:t>
                </a:r>
                <a:endParaRPr lang="zh-TW" altLang="en-US" sz="32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2735627" y="3236979"/>
                <a:ext cx="7680853" cy="876843"/>
              </a:xfrm>
              <a:prstGeom prst="rect">
                <a:avLst/>
              </a:prstGeom>
              <a:blipFill>
                <a:blip r:embed="rId3"/>
                <a:stretch>
                  <a:fillRect b="-20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2735627" y="4532935"/>
                <a:ext cx="7680853" cy="876843"/>
              </a:xfrm>
              <a:prstGeom prst="rect">
                <a:avLst/>
              </a:prstGeom>
              <a:noFill/>
            </p:spPr>
            <p:txBody>
              <a:bodyPr wrap="square" rtlCol="0">
                <a:spAutoFit/>
              </a:bodyPr>
              <a:lstStyle/>
              <a:p>
                <a14:m>
                  <m:oMath xmlns:m="http://schemas.openxmlformats.org/officeDocument/2006/math">
                    <m:r>
                      <m:rPr>
                        <m:nor/>
                      </m:rPr>
                      <a:rPr lang="en-US" altLang="en-US" sz="3200" i="1" dirty="0">
                        <a:sym typeface="Symbol" pitchFamily="18" charset="2"/>
                      </a:rPr>
                      <m:t></m:t>
                    </m:r>
                    <m:r>
                      <m:rPr>
                        <m:nor/>
                      </m:rPr>
                      <a:rPr lang="en-US" altLang="zh-TW" sz="3200" baseline="30000" dirty="0"/>
                      <m:t>∗</m:t>
                    </m:r>
                    <m:r>
                      <a:rPr lang="en-US" altLang="zh-TW" sz="3200" i="1" baseline="-25000" dirty="0">
                        <a:latin typeface="Cambria Math"/>
                      </a:rPr>
                      <m:t>1990</m:t>
                    </m:r>
                    <m:r>
                      <a:rPr lang="en-US" altLang="zh-TW" sz="3200" i="1">
                        <a:latin typeface="Cambria Math"/>
                      </a:rPr>
                      <m:t>=1−</m:t>
                    </m:r>
                    <m:f>
                      <m:fPr>
                        <m:ctrlPr>
                          <a:rPr lang="en-US" altLang="zh-TW" sz="3200" i="1">
                            <a:latin typeface="Cambria Math" panose="02040503050406030204" pitchFamily="18" charset="0"/>
                          </a:rPr>
                        </m:ctrlPr>
                      </m:fPr>
                      <m:num>
                        <m:r>
                          <a:rPr lang="en-US" altLang="zh-TW" sz="3200" i="1">
                            <a:latin typeface="Cambria Math"/>
                          </a:rPr>
                          <m:t>(1−0.34)(1</m:t>
                        </m:r>
                        <m:r>
                          <a:rPr lang="en-US" altLang="zh-TW" sz="3200">
                            <a:latin typeface="Cambria Math"/>
                          </a:rPr>
                          <m:t>−0.</m:t>
                        </m:r>
                        <m:r>
                          <a:rPr lang="en-US" altLang="zh-TW" sz="3200" i="1">
                            <a:latin typeface="Cambria Math"/>
                          </a:rPr>
                          <m:t>28)</m:t>
                        </m:r>
                      </m:num>
                      <m:den>
                        <m:r>
                          <a:rPr lang="en-US" altLang="zh-TW" sz="3200" i="1">
                            <a:latin typeface="Cambria Math"/>
                          </a:rPr>
                          <m:t>(1−</m:t>
                        </m:r>
                        <m:r>
                          <a:rPr lang="en-US" altLang="zh-TW" sz="3200">
                            <a:latin typeface="Cambria Math"/>
                          </a:rPr>
                          <m:t>0.</m:t>
                        </m:r>
                        <m:r>
                          <a:rPr lang="en-US" altLang="zh-TW" sz="3200" i="1">
                            <a:latin typeface="Cambria Math"/>
                          </a:rPr>
                          <m:t>28)</m:t>
                        </m:r>
                      </m:den>
                    </m:f>
                  </m:oMath>
                </a14:m>
                <a:r>
                  <a:rPr lang="zh-TW" altLang="en-US" sz="3200" dirty="0"/>
                  <a:t> </a:t>
                </a:r>
                <a:r>
                  <a:rPr lang="en-US" altLang="zh-TW" sz="3200" dirty="0"/>
                  <a:t>= 34%</a:t>
                </a:r>
                <a:endParaRPr lang="zh-TW" altLang="en-US" sz="32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2735627" y="4532935"/>
                <a:ext cx="7680853" cy="876843"/>
              </a:xfrm>
              <a:prstGeom prst="rect">
                <a:avLst/>
              </a:prstGeom>
              <a:blipFill>
                <a:blip r:embed="rId4"/>
                <a:stretch>
                  <a:fillRect b="-2797"/>
                </a:stretch>
              </a:blipFill>
            </p:spPr>
            <p:txBody>
              <a:bodyPr/>
              <a:lstStyle/>
              <a:p>
                <a:r>
                  <a:rPr lang="zh-TW" altLang="en-US">
                    <a:noFill/>
                  </a:rPr>
                  <a:t> </a:t>
                </a:r>
              </a:p>
            </p:txBody>
          </p:sp>
        </mc:Fallback>
      </mc:AlternateContent>
      <p:sp>
        <p:nvSpPr>
          <p:cNvPr id="14" name="內容版面配置區 2"/>
          <p:cNvSpPr txBox="1">
            <a:spLocks/>
          </p:cNvSpPr>
          <p:nvPr/>
        </p:nvSpPr>
        <p:spPr>
          <a:xfrm>
            <a:off x="1103445" y="5637245"/>
            <a:ext cx="10177131" cy="1413907"/>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itchFamily="2" charset="2"/>
              <a:buChar char="Ø"/>
            </a:pPr>
            <a:r>
              <a:rPr lang="en-US" altLang="zh-TW" sz="2933" dirty="0"/>
              <a:t>Given the tax rates at the time, the effective tax advantage of debt was much lower in 1980 than in 1990.</a:t>
            </a:r>
            <a:endParaRPr lang="zh-TW" altLang="zh-TW" sz="2933" dirty="0"/>
          </a:p>
        </p:txBody>
      </p:sp>
      <p:sp>
        <p:nvSpPr>
          <p:cNvPr id="15" name="內容版面配置區 7"/>
          <p:cNvSpPr txBox="1">
            <a:spLocks/>
          </p:cNvSpPr>
          <p:nvPr/>
        </p:nvSpPr>
        <p:spPr>
          <a:xfrm>
            <a:off x="7930726" y="2663536"/>
            <a:ext cx="3648405" cy="95748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en-US" i="1" dirty="0">
                <a:solidFill>
                  <a:srgbClr val="FF0000"/>
                </a:solidFill>
                <a:sym typeface="Symbol" pitchFamily="18" charset="2"/>
              </a:rPr>
              <a:t></a:t>
            </a:r>
            <a:r>
              <a:rPr lang="en-US" altLang="en-US" i="1" baseline="-25000" dirty="0">
                <a:solidFill>
                  <a:srgbClr val="FF0000"/>
                </a:solidFill>
                <a:sym typeface="Symbol" pitchFamily="18" charset="2"/>
              </a:rPr>
              <a:t>i  </a:t>
            </a:r>
            <a:r>
              <a:rPr lang="en-US" altLang="zh-TW" dirty="0">
                <a:solidFill>
                  <a:srgbClr val="FF0000"/>
                </a:solidFill>
              </a:rPr>
              <a:t>&gt; </a:t>
            </a:r>
            <a:r>
              <a:rPr lang="en-US" altLang="en-US" i="1" dirty="0">
                <a:solidFill>
                  <a:srgbClr val="FF0000"/>
                </a:solidFill>
                <a:sym typeface="Symbol" pitchFamily="18" charset="2"/>
              </a:rPr>
              <a:t></a:t>
            </a:r>
            <a:r>
              <a:rPr lang="en-US" altLang="en-US" i="1" baseline="-25000" dirty="0">
                <a:solidFill>
                  <a:srgbClr val="FF0000"/>
                </a:solidFill>
                <a:sym typeface="Symbol" pitchFamily="18" charset="2"/>
              </a:rPr>
              <a:t>e</a:t>
            </a:r>
            <a:r>
              <a:rPr lang="en-US" altLang="zh-TW" baseline="-25000" dirty="0">
                <a:solidFill>
                  <a:srgbClr val="FF0000"/>
                </a:solidFill>
              </a:rPr>
              <a:t> </a:t>
            </a:r>
            <a:r>
              <a:rPr lang="en-US" altLang="zh-TW" dirty="0">
                <a:solidFill>
                  <a:srgbClr val="FF0000"/>
                </a:solidFill>
              </a:rPr>
              <a:t> </a:t>
            </a:r>
            <a:r>
              <a:rPr lang="en-US" altLang="zh-TW" dirty="0">
                <a:solidFill>
                  <a:srgbClr val="FF0000"/>
                </a:solidFill>
                <a:sym typeface="Wingdings" pitchFamily="2" charset="2"/>
              </a:rPr>
              <a:t>  </a:t>
            </a:r>
            <a:r>
              <a:rPr lang="en-US" altLang="en-US" i="1" dirty="0">
                <a:solidFill>
                  <a:srgbClr val="FF0000"/>
                </a:solidFill>
                <a:sym typeface="Symbol" pitchFamily="18" charset="2"/>
              </a:rPr>
              <a:t> </a:t>
            </a:r>
            <a:r>
              <a:rPr lang="en-US" altLang="zh-TW" baseline="30000" dirty="0">
                <a:solidFill>
                  <a:srgbClr val="FF0000"/>
                </a:solidFill>
              </a:rPr>
              <a:t>* </a:t>
            </a:r>
            <a:r>
              <a:rPr lang="en-US" altLang="zh-TW" dirty="0">
                <a:solidFill>
                  <a:srgbClr val="FF0000"/>
                </a:solidFill>
              </a:rPr>
              <a:t>&lt; </a:t>
            </a:r>
            <a:r>
              <a:rPr lang="en-US" altLang="en-US" i="1" dirty="0">
                <a:solidFill>
                  <a:srgbClr val="FF0000"/>
                </a:solidFill>
                <a:sym typeface="Symbol" pitchFamily="18" charset="2"/>
              </a:rPr>
              <a:t> </a:t>
            </a:r>
            <a:r>
              <a:rPr lang="en-US" altLang="zh-TW" baseline="-25000" dirty="0">
                <a:solidFill>
                  <a:srgbClr val="FF0000"/>
                </a:solidFill>
              </a:rPr>
              <a:t>c</a:t>
            </a:r>
            <a:endParaRPr lang="zh-TW" altLang="en-US" dirty="0">
              <a:solidFill>
                <a:srgbClr val="FF0000"/>
              </a:solidFill>
            </a:endParaRPr>
          </a:p>
        </p:txBody>
      </p:sp>
      <p:sp>
        <p:nvSpPr>
          <p:cNvPr id="16" name="橢圓 15"/>
          <p:cNvSpPr/>
          <p:nvPr/>
        </p:nvSpPr>
        <p:spPr>
          <a:xfrm>
            <a:off x="5999989" y="3594767"/>
            <a:ext cx="960107" cy="602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7" name="橢圓 16"/>
          <p:cNvSpPr/>
          <p:nvPr/>
        </p:nvSpPr>
        <p:spPr>
          <a:xfrm>
            <a:off x="6644813" y="3136278"/>
            <a:ext cx="960107" cy="602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8" name="橢圓 17"/>
          <p:cNvSpPr/>
          <p:nvPr/>
        </p:nvSpPr>
        <p:spPr>
          <a:xfrm>
            <a:off x="5999989" y="4938917"/>
            <a:ext cx="960107" cy="602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dirty="0"/>
          </a:p>
        </p:txBody>
      </p:sp>
      <p:sp>
        <p:nvSpPr>
          <p:cNvPr id="19" name="橢圓 18"/>
          <p:cNvSpPr/>
          <p:nvPr/>
        </p:nvSpPr>
        <p:spPr>
          <a:xfrm>
            <a:off x="6644813" y="4480427"/>
            <a:ext cx="960107" cy="6023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en-US" altLang="zh-TW" sz="2400" dirty="0"/>
          </a:p>
          <a:p>
            <a:pPr algn="ctr"/>
            <a:endParaRPr lang="zh-TW" altLang="en-US" sz="2400" dirty="0"/>
          </a:p>
        </p:txBody>
      </p:sp>
      <p:sp>
        <p:nvSpPr>
          <p:cNvPr id="20" name="內容版面配置區 7"/>
          <p:cNvSpPr txBox="1">
            <a:spLocks/>
          </p:cNvSpPr>
          <p:nvPr/>
        </p:nvSpPr>
        <p:spPr>
          <a:xfrm>
            <a:off x="7920203" y="4005064"/>
            <a:ext cx="3648405" cy="957485"/>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en-US" i="1" dirty="0">
                <a:solidFill>
                  <a:srgbClr val="FF0000"/>
                </a:solidFill>
                <a:sym typeface="Symbol" pitchFamily="18" charset="2"/>
              </a:rPr>
              <a:t></a:t>
            </a:r>
            <a:r>
              <a:rPr lang="en-US" altLang="en-US" i="1" baseline="-25000" dirty="0">
                <a:solidFill>
                  <a:srgbClr val="FF0000"/>
                </a:solidFill>
                <a:sym typeface="Symbol" pitchFamily="18" charset="2"/>
              </a:rPr>
              <a:t>i</a:t>
            </a:r>
            <a:r>
              <a:rPr lang="en-US" altLang="en-US" dirty="0">
                <a:solidFill>
                  <a:srgbClr val="FF0000"/>
                </a:solidFill>
              </a:rPr>
              <a:t> = </a:t>
            </a:r>
            <a:r>
              <a:rPr lang="en-US" altLang="en-US" i="1" dirty="0">
                <a:solidFill>
                  <a:srgbClr val="FF0000"/>
                </a:solidFill>
                <a:sym typeface="Symbol" pitchFamily="18" charset="2"/>
              </a:rPr>
              <a:t></a:t>
            </a:r>
            <a:r>
              <a:rPr lang="en-US" altLang="en-US" i="1" baseline="-25000" dirty="0">
                <a:solidFill>
                  <a:srgbClr val="FF0000"/>
                </a:solidFill>
                <a:sym typeface="Symbol" pitchFamily="18" charset="2"/>
              </a:rPr>
              <a:t>e  </a:t>
            </a:r>
            <a:r>
              <a:rPr lang="en-US" altLang="zh-TW" dirty="0">
                <a:solidFill>
                  <a:srgbClr val="FF0000"/>
                </a:solidFill>
                <a:sym typeface="Wingdings" pitchFamily="2" charset="2"/>
              </a:rPr>
              <a:t>  </a:t>
            </a:r>
            <a:r>
              <a:rPr lang="en-US" altLang="en-US" i="1" dirty="0">
                <a:solidFill>
                  <a:srgbClr val="FF0000"/>
                </a:solidFill>
                <a:sym typeface="Symbol" pitchFamily="18" charset="2"/>
              </a:rPr>
              <a:t> </a:t>
            </a:r>
            <a:r>
              <a:rPr lang="en-US" altLang="zh-TW" baseline="30000" dirty="0">
                <a:solidFill>
                  <a:srgbClr val="FF0000"/>
                </a:solidFill>
              </a:rPr>
              <a:t>* </a:t>
            </a:r>
            <a:r>
              <a:rPr lang="en-US" altLang="zh-TW" dirty="0">
                <a:solidFill>
                  <a:srgbClr val="FF0000"/>
                </a:solidFill>
              </a:rPr>
              <a:t>= </a:t>
            </a:r>
            <a:r>
              <a:rPr lang="en-US" altLang="en-US" i="1" dirty="0">
                <a:solidFill>
                  <a:srgbClr val="FF0000"/>
                </a:solidFill>
                <a:sym typeface="Symbol" pitchFamily="18" charset="2"/>
              </a:rPr>
              <a:t> </a:t>
            </a:r>
            <a:r>
              <a:rPr lang="en-US" altLang="zh-TW" baseline="-25000" dirty="0">
                <a:solidFill>
                  <a:srgbClr val="FF0000"/>
                </a:solidFill>
              </a:rPr>
              <a:t>c</a:t>
            </a:r>
            <a:endParaRPr lang="zh-TW" altLang="en-US" dirty="0">
              <a:solidFill>
                <a:srgbClr val="FF0000"/>
              </a:solidFill>
            </a:endParaRPr>
          </a:p>
        </p:txBody>
      </p:sp>
      <mc:AlternateContent xmlns:mc="http://schemas.openxmlformats.org/markup-compatibility/2006" xmlns:a14="http://schemas.microsoft.com/office/drawing/2010/main">
        <mc:Choice Requires="a14">
          <p:sp>
            <p:nvSpPr>
              <p:cNvPr id="21" name="文字方塊 20"/>
              <p:cNvSpPr txBox="1"/>
              <p:nvPr/>
            </p:nvSpPr>
            <p:spPr>
              <a:xfrm>
                <a:off x="2735627" y="1923197"/>
                <a:ext cx="5195099" cy="10849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en-US" altLang="en-US" sz="3200" i="1" dirty="0">
                          <a:sym typeface="Symbol" pitchFamily="18" charset="2"/>
                        </a:rPr>
                        <m:t></m:t>
                      </m:r>
                      <m:r>
                        <m:rPr>
                          <m:nor/>
                        </m:rPr>
                        <a:rPr lang="en-US" altLang="zh-TW" sz="3200" baseline="30000" dirty="0"/>
                        <m:t>∗</m:t>
                      </m:r>
                      <m:r>
                        <a:rPr lang="en-US" altLang="zh-TW" sz="3200" i="1">
                          <a:latin typeface="Cambria Math"/>
                        </a:rPr>
                        <m:t>=</m:t>
                      </m:r>
                      <m:f>
                        <m:fPr>
                          <m:ctrlPr>
                            <a:rPr lang="en-US" altLang="zh-TW" sz="3200" i="1">
                              <a:latin typeface="Cambria Math" panose="02040503050406030204" pitchFamily="18" charset="0"/>
                            </a:rPr>
                          </m:ctrlPr>
                        </m:fPr>
                        <m:num>
                          <m:r>
                            <m:rPr>
                              <m:nor/>
                            </m:rPr>
                            <a:rPr lang="en-US" altLang="zh-TW" sz="3200" dirty="0"/>
                            <m:t>(1</m:t>
                          </m:r>
                          <m:r>
                            <a:rPr lang="zh-TW" altLang="en-US" sz="3200" i="1" dirty="0">
                              <a:latin typeface="Cambria Math"/>
                            </a:rPr>
                            <m:t> </m:t>
                          </m:r>
                          <m:r>
                            <m:rPr>
                              <m:nor/>
                            </m:rPr>
                            <a:rPr lang="en-US" altLang="zh-TW" sz="3200" dirty="0"/>
                            <m:t>−</m:t>
                          </m:r>
                          <m:r>
                            <a:rPr lang="zh-TW" altLang="en-US" sz="3200" i="1" dirty="0">
                              <a:latin typeface="Cambria Math"/>
                            </a:rPr>
                            <m:t> </m:t>
                          </m:r>
                          <m:r>
                            <m:rPr>
                              <m:nor/>
                            </m:rPr>
                            <a:rPr lang="en-US" altLang="en-US" sz="3200" i="1" dirty="0">
                              <a:sym typeface="Symbol" pitchFamily="18" charset="2"/>
                            </a:rPr>
                            <m:t></m:t>
                          </m:r>
                          <m:r>
                            <m:rPr>
                              <m:nor/>
                            </m:rPr>
                            <a:rPr lang="en-US" altLang="zh-TW" sz="3200" i="1" baseline="-25000" dirty="0"/>
                            <m:t>c</m:t>
                          </m:r>
                          <m:r>
                            <m:rPr>
                              <m:nor/>
                            </m:rPr>
                            <a:rPr lang="en-US" altLang="zh-TW" sz="3200" dirty="0"/>
                            <m:t>)(1</m:t>
                          </m:r>
                          <m:r>
                            <a:rPr lang="zh-TW" altLang="en-US" sz="3200" i="1" dirty="0">
                              <a:latin typeface="Cambria Math"/>
                            </a:rPr>
                            <m:t> </m:t>
                          </m:r>
                          <m:r>
                            <m:rPr>
                              <m:nor/>
                            </m:rPr>
                            <a:rPr lang="en-US" altLang="zh-TW" sz="3200" dirty="0"/>
                            <m:t>−</m:t>
                          </m:r>
                          <m:r>
                            <a:rPr lang="zh-TW" altLang="en-US" sz="3200" i="1" dirty="0">
                              <a:latin typeface="Cambria Math"/>
                            </a:rPr>
                            <m:t> </m:t>
                          </m:r>
                          <m:r>
                            <m:rPr>
                              <m:nor/>
                            </m:rPr>
                            <a:rPr lang="en-US" altLang="en-US" sz="3200" i="1" dirty="0">
                              <a:sym typeface="Symbol" pitchFamily="18" charset="2"/>
                            </a:rPr>
                            <m:t></m:t>
                          </m:r>
                          <m:r>
                            <m:rPr>
                              <m:nor/>
                            </m:rPr>
                            <a:rPr lang="en-US" altLang="zh-TW" sz="3200" i="1" baseline="-25000" dirty="0"/>
                            <m:t>e</m:t>
                          </m:r>
                          <m:r>
                            <m:rPr>
                              <m:nor/>
                            </m:rPr>
                            <a:rPr lang="en-US" altLang="zh-TW" sz="3200" dirty="0"/>
                            <m:t>)</m:t>
                          </m:r>
                          <m:r>
                            <m:rPr>
                              <m:nor/>
                            </m:rPr>
                            <a:rPr lang="zh-TW" altLang="en-US" sz="3200" dirty="0"/>
                            <m:t> </m:t>
                          </m:r>
                        </m:num>
                        <m:den>
                          <m:r>
                            <m:rPr>
                              <m:nor/>
                            </m:rPr>
                            <a:rPr lang="en-US" altLang="zh-TW" sz="3200" dirty="0"/>
                            <m:t>(1</m:t>
                          </m:r>
                          <m:r>
                            <a:rPr lang="zh-TW" altLang="en-US" sz="3200" i="1" dirty="0">
                              <a:latin typeface="Cambria Math"/>
                            </a:rPr>
                            <m:t> </m:t>
                          </m:r>
                          <m:r>
                            <m:rPr>
                              <m:nor/>
                            </m:rPr>
                            <a:rPr lang="en-US" altLang="zh-TW" sz="3200" dirty="0"/>
                            <m:t>−</m:t>
                          </m:r>
                          <m:r>
                            <a:rPr lang="zh-TW" altLang="en-US" sz="3200" i="1" dirty="0">
                              <a:latin typeface="Cambria Math"/>
                            </a:rPr>
                            <m:t> </m:t>
                          </m:r>
                          <m:r>
                            <m:rPr>
                              <m:nor/>
                            </m:rPr>
                            <a:rPr lang="en-US" altLang="en-US" sz="3200" i="1" dirty="0">
                              <a:sym typeface="Symbol" pitchFamily="18" charset="2"/>
                            </a:rPr>
                            <m:t></m:t>
                          </m:r>
                          <m:r>
                            <m:rPr>
                              <m:nor/>
                            </m:rPr>
                            <a:rPr lang="en-US" altLang="zh-TW" sz="3200" i="1" baseline="-25000" dirty="0"/>
                            <m:t>i</m:t>
                          </m:r>
                          <m:r>
                            <m:rPr>
                              <m:nor/>
                            </m:rPr>
                            <a:rPr lang="en-US" altLang="zh-TW" sz="3200" dirty="0"/>
                            <m:t>)</m:t>
                          </m:r>
                        </m:den>
                      </m:f>
                    </m:oMath>
                  </m:oMathPara>
                </a14:m>
                <a:endParaRPr lang="zh-TW" altLang="en-US" sz="3200" dirty="0"/>
              </a:p>
            </p:txBody>
          </p:sp>
        </mc:Choice>
        <mc:Fallback xmlns="">
          <p:sp>
            <p:nvSpPr>
              <p:cNvPr id="21" name="文字方塊 20"/>
              <p:cNvSpPr txBox="1">
                <a:spLocks noRot="1" noChangeAspect="1" noMove="1" noResize="1" noEditPoints="1" noAdjustHandles="1" noChangeArrowheads="1" noChangeShapeType="1" noTextEdit="1"/>
              </p:cNvSpPr>
              <p:nvPr/>
            </p:nvSpPr>
            <p:spPr>
              <a:xfrm>
                <a:off x="2735627" y="1923197"/>
                <a:ext cx="5195099" cy="1084977"/>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422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animBg="1"/>
      <p:bldP spid="17" grpId="0" animBg="1"/>
      <p:bldP spid="18" grpId="0" animBg="1"/>
      <p:bldP spid="19" grpId="0" animBg="1"/>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256051"/>
            <a:ext cx="10972800" cy="1348747"/>
          </a:xfrm>
        </p:spPr>
        <p:txBody>
          <a:bodyPr>
            <a:normAutofit/>
          </a:bodyPr>
          <a:lstStyle/>
          <a:p>
            <a:pPr marL="0" indent="0" algn="ctr">
              <a:buNone/>
            </a:pPr>
            <a:r>
              <a:rPr lang="en-US" altLang="zh-TW" sz="3200" b="1" dirty="0"/>
              <a:t>FIGURE</a:t>
            </a:r>
            <a:r>
              <a:rPr lang="zh-TW" altLang="en-US" sz="3200" b="1" dirty="0"/>
              <a:t> </a:t>
            </a:r>
            <a:r>
              <a:rPr lang="en-US" altLang="zh-TW" sz="3200" b="1" dirty="0"/>
              <a:t>15.4</a:t>
            </a:r>
            <a:r>
              <a:rPr lang="zh-TW" altLang="en-US" sz="3200" b="1" dirty="0"/>
              <a:t> </a:t>
            </a:r>
            <a:r>
              <a:rPr lang="en-US" altLang="zh-TW" sz="3200" b="1" dirty="0"/>
              <a:t>The Effective Tax Advantage of Debt with and without Personal Taxes, 1971-2015 </a:t>
            </a:r>
            <a:endParaRPr lang="zh-TW" altLang="en-US" sz="3200"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55</a:t>
            </a:fld>
            <a:endParaRPr lang="zh-TW" altLang="en-US"/>
          </a:p>
        </p:txBody>
      </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572779" y="1604797"/>
            <a:ext cx="9046444" cy="4992555"/>
          </a:xfrm>
          <a:prstGeom prst="rect">
            <a:avLst/>
          </a:prstGeom>
        </p:spPr>
      </p:pic>
    </p:spTree>
    <p:extLst>
      <p:ext uri="{BB962C8B-B14F-4D97-AF65-F5344CB8AC3E}">
        <p14:creationId xmlns:p14="http://schemas.microsoft.com/office/powerpoint/2010/main" val="2664350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35295" y="227159"/>
            <a:ext cx="9601200" cy="1485900"/>
          </a:xfrm>
        </p:spPr>
        <p:txBody>
          <a:bodyPr>
            <a:normAutofit/>
          </a:bodyPr>
          <a:lstStyle/>
          <a:p>
            <a:r>
              <a:rPr lang="en-US" altLang="zh-TW" sz="4000" b="1" dirty="0"/>
              <a:t>Valuing the Interest Tax Shield with Personal Taxes</a:t>
            </a:r>
            <a:endParaRPr lang="zh-TW" altLang="en-US" sz="4000" b="1" dirty="0"/>
          </a:p>
        </p:txBody>
      </p:sp>
      <p:sp>
        <p:nvSpPr>
          <p:cNvPr id="3" name="內容版面配置區 2"/>
          <p:cNvSpPr>
            <a:spLocks noGrp="1"/>
          </p:cNvSpPr>
          <p:nvPr>
            <p:ph idx="1"/>
          </p:nvPr>
        </p:nvSpPr>
        <p:spPr>
          <a:xfrm>
            <a:off x="1007435" y="1600201"/>
            <a:ext cx="10177131" cy="3362151"/>
          </a:xfrm>
        </p:spPr>
        <p:txBody>
          <a:bodyPr>
            <a:normAutofit/>
          </a:bodyPr>
          <a:lstStyle/>
          <a:p>
            <a:pPr algn="just">
              <a:lnSpc>
                <a:spcPts val="4667"/>
              </a:lnSpc>
            </a:pPr>
            <a:r>
              <a:rPr lang="en-US" altLang="en-US" sz="3467" i="1" dirty="0">
                <a:sym typeface="Symbol" pitchFamily="18" charset="2"/>
              </a:rPr>
              <a:t> </a:t>
            </a:r>
            <a:r>
              <a:rPr lang="en-US" altLang="zh-TW" sz="3467" i="1" baseline="30000" dirty="0"/>
              <a:t>*</a:t>
            </a:r>
            <a:r>
              <a:rPr lang="en-US" altLang="zh-TW" sz="3467" baseline="30000" dirty="0"/>
              <a:t> </a:t>
            </a:r>
            <a:r>
              <a:rPr lang="en-US" altLang="zh-TW" sz="3467" dirty="0"/>
              <a:t>&gt;</a:t>
            </a:r>
            <a:r>
              <a:rPr lang="zh-TW" altLang="en-US" sz="3467" dirty="0"/>
              <a:t> </a:t>
            </a:r>
            <a:r>
              <a:rPr lang="en-US" altLang="zh-TW" sz="3467" dirty="0"/>
              <a:t>0</a:t>
            </a:r>
            <a:r>
              <a:rPr lang="zh-TW" altLang="en-US" sz="3467" dirty="0"/>
              <a:t> </a:t>
            </a:r>
            <a:r>
              <a:rPr lang="en-US" altLang="zh-TW" sz="3467" dirty="0">
                <a:sym typeface="Wingdings" pitchFamily="2" charset="2"/>
              </a:rPr>
              <a:t></a:t>
            </a:r>
            <a:r>
              <a:rPr lang="zh-TW" altLang="en-US" sz="3467" dirty="0">
                <a:sym typeface="Wingdings" pitchFamily="2" charset="2"/>
              </a:rPr>
              <a:t> </a:t>
            </a:r>
            <a:r>
              <a:rPr lang="en-US" altLang="zh-TW" sz="3467" dirty="0">
                <a:sym typeface="Wingdings" pitchFamily="2" charset="2"/>
              </a:rPr>
              <a:t>Despite any tax disadvantage of debt at the personal level, a net tax advantage for leverage remains.</a:t>
            </a:r>
          </a:p>
          <a:p>
            <a:pPr algn="just">
              <a:lnSpc>
                <a:spcPts val="4667"/>
              </a:lnSpc>
            </a:pPr>
            <a:r>
              <a:rPr lang="en-US" altLang="zh-TW" sz="3467" dirty="0"/>
              <a:t>With personal taxes and permanent debt, the value of the firm with leverage becomes</a:t>
            </a:r>
            <a:endParaRPr lang="zh-TW" altLang="en-US" sz="3467"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56</a:t>
            </a:fld>
            <a:endParaRPr lang="zh-TW" altLang="en-US"/>
          </a:p>
        </p:txBody>
      </p:sp>
      <p:sp>
        <p:nvSpPr>
          <p:cNvPr id="11" name="矩形 10"/>
          <p:cNvSpPr/>
          <p:nvPr/>
        </p:nvSpPr>
        <p:spPr>
          <a:xfrm>
            <a:off x="6384032" y="5061181"/>
            <a:ext cx="5280587" cy="1569660"/>
          </a:xfrm>
          <a:prstGeom prst="rect">
            <a:avLst/>
          </a:prstGeom>
        </p:spPr>
        <p:txBody>
          <a:bodyPr wrap="square">
            <a:spAutoFit/>
          </a:bodyPr>
          <a:lstStyle/>
          <a:p>
            <a:r>
              <a:rPr lang="en-US" altLang="zh-TW" sz="2400" i="1" dirty="0">
                <a:latin typeface="新細明體"/>
                <a:sym typeface="Wingdings" pitchFamily="2" charset="2"/>
              </a:rPr>
              <a:t>V</a:t>
            </a:r>
            <a:r>
              <a:rPr lang="zh-TW" altLang="en-US" sz="2400" i="1" dirty="0">
                <a:latin typeface="新細明體"/>
                <a:sym typeface="Wingdings" pitchFamily="2" charset="2"/>
              </a:rPr>
              <a:t> </a:t>
            </a:r>
            <a:r>
              <a:rPr lang="en-US" altLang="zh-TW" sz="2400" i="1" baseline="30000" dirty="0"/>
              <a:t>L</a:t>
            </a:r>
            <a:r>
              <a:rPr lang="zh-TW" altLang="en-US" sz="2400" i="1" dirty="0"/>
              <a:t> </a:t>
            </a:r>
            <a:r>
              <a:rPr lang="en-US" altLang="zh-TW" sz="2400" i="1" dirty="0"/>
              <a:t>:</a:t>
            </a:r>
            <a:r>
              <a:rPr lang="en-US" altLang="zh-TW" sz="2400" dirty="0"/>
              <a:t> value of the firm with leverage </a:t>
            </a:r>
          </a:p>
          <a:p>
            <a:r>
              <a:rPr lang="en-US" altLang="zh-TW" sz="2400" i="1" dirty="0">
                <a:latin typeface="新細明體"/>
                <a:sym typeface="Wingdings" pitchFamily="2" charset="2"/>
              </a:rPr>
              <a:t>V</a:t>
            </a:r>
            <a:r>
              <a:rPr lang="zh-TW" altLang="en-US" sz="2400" i="1" dirty="0">
                <a:latin typeface="新細明體"/>
                <a:sym typeface="Wingdings" pitchFamily="2" charset="2"/>
              </a:rPr>
              <a:t> </a:t>
            </a:r>
            <a:r>
              <a:rPr lang="en-US" altLang="zh-TW" sz="2400" i="1" baseline="30000" dirty="0"/>
              <a:t>U </a:t>
            </a:r>
            <a:r>
              <a:rPr lang="en-US" altLang="zh-TW" sz="2400" i="1" dirty="0"/>
              <a:t>:</a:t>
            </a:r>
            <a:r>
              <a:rPr lang="en-US" altLang="zh-TW" sz="2400" dirty="0"/>
              <a:t> value of the unlevered firm</a:t>
            </a:r>
          </a:p>
          <a:p>
            <a:r>
              <a:rPr lang="en-US" altLang="en-US" sz="2400" i="1" dirty="0">
                <a:sym typeface="Symbol" pitchFamily="18" charset="2"/>
              </a:rPr>
              <a:t> </a:t>
            </a:r>
            <a:r>
              <a:rPr lang="en-US" altLang="zh-TW" sz="2400" i="1" baseline="30000" dirty="0"/>
              <a:t>* </a:t>
            </a:r>
            <a:r>
              <a:rPr lang="en-US" altLang="zh-TW" sz="2400" i="1" dirty="0"/>
              <a:t>:</a:t>
            </a:r>
            <a:r>
              <a:rPr lang="en-US" altLang="zh-TW" sz="2400" dirty="0"/>
              <a:t> effective tax advantage of debt  </a:t>
            </a:r>
          </a:p>
          <a:p>
            <a:r>
              <a:rPr lang="en-US" altLang="en-US" sz="2400" i="1" dirty="0">
                <a:sym typeface="Symbol" pitchFamily="18" charset="2"/>
              </a:rPr>
              <a:t>D</a:t>
            </a:r>
            <a:r>
              <a:rPr lang="en-US" altLang="zh-TW" sz="2400" i="1" dirty="0"/>
              <a:t>:</a:t>
            </a:r>
            <a:r>
              <a:rPr lang="en-US" altLang="zh-TW" sz="2400" dirty="0"/>
              <a:t> market value of debt</a:t>
            </a:r>
            <a:endParaRPr lang="zh-TW" altLang="en-US" sz="2400" dirty="0"/>
          </a:p>
        </p:txBody>
      </p:sp>
      <p:sp>
        <p:nvSpPr>
          <p:cNvPr id="7" name="內容版面配置區 7"/>
          <p:cNvSpPr txBox="1">
            <a:spLocks/>
          </p:cNvSpPr>
          <p:nvPr/>
        </p:nvSpPr>
        <p:spPr>
          <a:xfrm>
            <a:off x="2447595" y="5157192"/>
            <a:ext cx="3222709" cy="768085"/>
          </a:xfrm>
          <a:prstGeom prst="rect">
            <a:avLst/>
          </a:prstGeom>
        </p:spPr>
        <p:txBody>
          <a:bodyPr vert="horz" lIns="121920" tIns="60960" rIns="121920" bIns="6096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3733" i="1" dirty="0">
                <a:latin typeface="新細明體"/>
                <a:ea typeface="新細明體"/>
                <a:sym typeface="Wingdings" pitchFamily="2" charset="2"/>
              </a:rPr>
              <a:t>V </a:t>
            </a:r>
            <a:r>
              <a:rPr lang="en-US" altLang="zh-TW" sz="3733" i="1" baseline="30000" dirty="0"/>
              <a:t>L</a:t>
            </a:r>
            <a:r>
              <a:rPr lang="en-US" altLang="zh-TW" sz="3733" baseline="30000" dirty="0"/>
              <a:t> </a:t>
            </a:r>
            <a:r>
              <a:rPr lang="en-US" altLang="zh-TW" sz="3733" dirty="0"/>
              <a:t>= </a:t>
            </a:r>
            <a:r>
              <a:rPr lang="en-US" altLang="zh-TW" sz="3733" i="1" dirty="0">
                <a:latin typeface="新細明體"/>
                <a:sym typeface="Wingdings" pitchFamily="2" charset="2"/>
              </a:rPr>
              <a:t>V </a:t>
            </a:r>
            <a:r>
              <a:rPr lang="en-US" altLang="zh-TW" sz="3733" i="1" baseline="30000" dirty="0"/>
              <a:t>U</a:t>
            </a:r>
            <a:r>
              <a:rPr lang="zh-TW" altLang="en-US" sz="3733" baseline="30000" dirty="0"/>
              <a:t> </a:t>
            </a:r>
            <a:r>
              <a:rPr lang="en-US" altLang="zh-TW" sz="3733" dirty="0"/>
              <a:t>+ </a:t>
            </a:r>
            <a:r>
              <a:rPr lang="en-US" altLang="en-US" sz="3733" i="1" dirty="0">
                <a:sym typeface="Symbol" pitchFamily="18" charset="2"/>
              </a:rPr>
              <a:t> </a:t>
            </a:r>
            <a:r>
              <a:rPr lang="en-US" altLang="zh-TW" sz="3733" i="1" baseline="30000" dirty="0"/>
              <a:t>* </a:t>
            </a:r>
            <a:r>
              <a:rPr lang="en-US" altLang="zh-TW" sz="3733" i="1" dirty="0"/>
              <a:t>D</a:t>
            </a:r>
            <a:r>
              <a:rPr lang="zh-TW" altLang="en-US" sz="3733" dirty="0"/>
              <a:t> </a:t>
            </a:r>
          </a:p>
        </p:txBody>
      </p:sp>
    </p:spTree>
    <p:extLst>
      <p:ext uri="{BB962C8B-B14F-4D97-AF65-F5344CB8AC3E}">
        <p14:creationId xmlns:p14="http://schemas.microsoft.com/office/powerpoint/2010/main" val="1544996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43618" y="158771"/>
            <a:ext cx="9615171" cy="1485900"/>
          </a:xfrm>
        </p:spPr>
        <p:txBody>
          <a:bodyPr>
            <a:normAutofit/>
          </a:bodyPr>
          <a:lstStyle/>
          <a:p>
            <a:r>
              <a:rPr lang="en-US" altLang="zh-TW" sz="4000" b="1" dirty="0"/>
              <a:t>Valuing the Interest Tax Shield with Personal Taxes</a:t>
            </a:r>
            <a:endParaRPr lang="zh-TW" altLang="en-US" sz="4000" b="1" dirty="0"/>
          </a:p>
        </p:txBody>
      </p:sp>
      <p:sp>
        <p:nvSpPr>
          <p:cNvPr id="3" name="內容版面配置區 2"/>
          <p:cNvSpPr>
            <a:spLocks noGrp="1"/>
          </p:cNvSpPr>
          <p:nvPr>
            <p:ph idx="1"/>
          </p:nvPr>
        </p:nvSpPr>
        <p:spPr>
          <a:xfrm>
            <a:off x="1007435" y="1412777"/>
            <a:ext cx="10177131" cy="2016224"/>
          </a:xfrm>
        </p:spPr>
        <p:txBody>
          <a:bodyPr>
            <a:noAutofit/>
          </a:bodyPr>
          <a:lstStyle/>
          <a:p>
            <a:pPr algn="just">
              <a:lnSpc>
                <a:spcPts val="3867"/>
              </a:lnSpc>
            </a:pPr>
            <a:r>
              <a:rPr lang="en-US" altLang="zh-TW" sz="3200" dirty="0"/>
              <a:t>Personal taxes have a similar, but indirect, effect on the firm's weighted average cost of capital.</a:t>
            </a:r>
          </a:p>
          <a:p>
            <a:pPr algn="just">
              <a:lnSpc>
                <a:spcPts val="3867"/>
              </a:lnSpc>
            </a:pPr>
            <a:r>
              <a:rPr lang="en-US" altLang="zh-TW" sz="3200" dirty="0">
                <a:sym typeface="Wingdings" pitchFamily="2" charset="2"/>
              </a:rPr>
              <a:t>We still compute the WACC as</a:t>
            </a:r>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57</a:t>
            </a:fld>
            <a:endParaRPr lang="zh-TW" altLang="en-US"/>
          </a:p>
        </p:txBody>
      </p:sp>
      <p:graphicFrame>
        <p:nvGraphicFramePr>
          <p:cNvPr id="5" name="物件 4"/>
          <p:cNvGraphicFramePr>
            <a:graphicFrameLocks noChangeAspect="1"/>
          </p:cNvGraphicFramePr>
          <p:nvPr/>
        </p:nvGraphicFramePr>
        <p:xfrm>
          <a:off x="2303579" y="3362464"/>
          <a:ext cx="7584843" cy="1122653"/>
        </p:xfrm>
        <a:graphic>
          <a:graphicData uri="http://schemas.openxmlformats.org/presentationml/2006/ole">
            <mc:AlternateContent xmlns:mc="http://schemas.openxmlformats.org/markup-compatibility/2006">
              <mc:Choice xmlns:v="urn:schemas-microsoft-com:vml" Requires="v">
                <p:oleObj spid="_x0000_s3131" name="Equation" r:id="rId4" imgW="2666880" imgH="393480" progId="Equation.DSMT4">
                  <p:embed/>
                </p:oleObj>
              </mc:Choice>
              <mc:Fallback>
                <p:oleObj name="Equation" r:id="rId4" imgW="2666880" imgH="393480" progId="Equation.DSMT4">
                  <p:embed/>
                  <p:pic>
                    <p:nvPicPr>
                      <p:cNvPr id="5"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579" y="3362464"/>
                        <a:ext cx="7584843" cy="1122653"/>
                      </a:xfrm>
                      <a:prstGeom prst="rect">
                        <a:avLst/>
                      </a:prstGeom>
                      <a:noFill/>
                      <a:ln>
                        <a:noFill/>
                      </a:ln>
                      <a:effectLst/>
                    </p:spPr>
                  </p:pic>
                </p:oleObj>
              </mc:Fallback>
            </mc:AlternateContent>
          </a:graphicData>
        </a:graphic>
      </p:graphicFrame>
      <p:sp>
        <p:nvSpPr>
          <p:cNvPr id="7" name="矩形 6"/>
          <p:cNvSpPr/>
          <p:nvPr/>
        </p:nvSpPr>
        <p:spPr>
          <a:xfrm>
            <a:off x="9072331" y="3569964"/>
            <a:ext cx="672075" cy="672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0" name="內容版面配置區 2"/>
          <p:cNvSpPr txBox="1">
            <a:spLocks/>
          </p:cNvSpPr>
          <p:nvPr/>
        </p:nvSpPr>
        <p:spPr>
          <a:xfrm>
            <a:off x="1007435" y="4777747"/>
            <a:ext cx="10177131" cy="232433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3867"/>
              </a:lnSpc>
            </a:pPr>
            <a:r>
              <a:rPr lang="en-US" altLang="zh-TW" dirty="0"/>
              <a:t>With personal taxes, the firm’s equity and debt costs of capital will adjust to compensate investors for their respective tax burdens. </a:t>
            </a:r>
            <a:endParaRPr lang="en-US" altLang="zh-TW" dirty="0">
              <a:sym typeface="Wingdings" pitchFamily="2" charset="2"/>
            </a:endParaRPr>
          </a:p>
        </p:txBody>
      </p:sp>
    </p:spTree>
    <p:extLst>
      <p:ext uri="{BB962C8B-B14F-4D97-AF65-F5344CB8AC3E}">
        <p14:creationId xmlns:p14="http://schemas.microsoft.com/office/powerpoint/2010/main" val="854400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09600" y="68627"/>
            <a:ext cx="10972800" cy="1042128"/>
          </a:xfrm>
        </p:spPr>
        <p:txBody>
          <a:bodyPr>
            <a:normAutofit/>
          </a:bodyPr>
          <a:lstStyle/>
          <a:p>
            <a:pPr algn="l"/>
            <a:r>
              <a:rPr lang="en-US" altLang="zh-TW" sz="3867" b="1" dirty="0"/>
              <a:t>EXAMPLE 15.6</a:t>
            </a:r>
            <a:endParaRPr lang="zh-TW" altLang="en-US" sz="3867"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58</a:t>
            </a:fld>
            <a:endParaRPr lang="zh-TW" altLang="en-US"/>
          </a:p>
        </p:txBody>
      </p:sp>
      <p:grpSp>
        <p:nvGrpSpPr>
          <p:cNvPr id="8" name="群組 7"/>
          <p:cNvGrpSpPr/>
          <p:nvPr/>
        </p:nvGrpSpPr>
        <p:grpSpPr>
          <a:xfrm>
            <a:off x="794073" y="4677139"/>
            <a:ext cx="10603857" cy="1687277"/>
            <a:chOff x="1011595" y="-1397982"/>
            <a:chExt cx="7120810" cy="1133058"/>
          </a:xfrm>
        </p:grpSpPr>
        <p:grpSp>
          <p:nvGrpSpPr>
            <p:cNvPr id="9" name="群組 8"/>
            <p:cNvGrpSpPr/>
            <p:nvPr/>
          </p:nvGrpSpPr>
          <p:grpSpPr>
            <a:xfrm>
              <a:off x="1011595" y="-1024726"/>
              <a:ext cx="7120810" cy="759802"/>
              <a:chOff x="1115616" y="-141879"/>
              <a:chExt cx="7120810" cy="759802"/>
            </a:xfrm>
          </p:grpSpPr>
          <p:pic>
            <p:nvPicPr>
              <p:cNvPr id="14" name="圖片 13"/>
              <p:cNvPicPr>
                <a:picLocks noChangeAspect="1"/>
              </p:cNvPicPr>
              <p:nvPr/>
            </p:nvPicPr>
            <p:blipFill rotWithShape="1">
              <a:blip r:embed="rId3"/>
              <a:srcRect l="5795" t="29105" r="5107" b="60446"/>
              <a:stretch/>
            </p:blipFill>
            <p:spPr>
              <a:xfrm>
                <a:off x="1115616" y="-141879"/>
                <a:ext cx="7120810" cy="626328"/>
              </a:xfrm>
              <a:prstGeom prst="rect">
                <a:avLst/>
              </a:prstGeom>
            </p:spPr>
          </p:pic>
          <p:pic>
            <p:nvPicPr>
              <p:cNvPr id="15" name="圖片 14"/>
              <p:cNvPicPr>
                <a:picLocks noChangeAspect="1"/>
              </p:cNvPicPr>
              <p:nvPr/>
            </p:nvPicPr>
            <p:blipFill rotWithShape="1">
              <a:blip r:embed="rId3"/>
              <a:srcRect l="5795" t="65555" r="5107" b="32042"/>
              <a:stretch/>
            </p:blipFill>
            <p:spPr>
              <a:xfrm>
                <a:off x="1115616" y="473907"/>
                <a:ext cx="7120810" cy="144016"/>
              </a:xfrm>
              <a:prstGeom prst="rect">
                <a:avLst/>
              </a:prstGeom>
            </p:spPr>
          </p:pic>
        </p:grpSp>
        <p:sp>
          <p:nvSpPr>
            <p:cNvPr id="13" name="文字方塊 12"/>
            <p:cNvSpPr txBox="1"/>
            <p:nvPr/>
          </p:nvSpPr>
          <p:spPr>
            <a:xfrm>
              <a:off x="1364672" y="-1397982"/>
              <a:ext cx="6285709" cy="558040"/>
            </a:xfrm>
            <a:prstGeom prst="rect">
              <a:avLst/>
            </a:prstGeom>
            <a:noFill/>
          </p:spPr>
          <p:txBody>
            <a:bodyPr wrap="square" rtlCol="0">
              <a:spAutoFit/>
            </a:bodyPr>
            <a:lstStyle/>
            <a:p>
              <a:r>
                <a:rPr lang="en-US" altLang="zh-TW" sz="2400" b="1" dirty="0">
                  <a:solidFill>
                    <a:schemeClr val="accent3">
                      <a:lumMod val="50000"/>
                    </a:schemeClr>
                  </a:solidFill>
                </a:rPr>
                <a:t>TABLE 15.3 Top </a:t>
              </a:r>
              <a:r>
                <a:rPr lang="en-US" altLang="zh-TW" sz="2400" b="1" dirty="0" err="1">
                  <a:solidFill>
                    <a:schemeClr val="accent3">
                      <a:lumMod val="50000"/>
                    </a:schemeClr>
                  </a:solidFill>
                </a:rPr>
                <a:t>Fedral</a:t>
              </a:r>
              <a:r>
                <a:rPr lang="en-US" altLang="zh-TW" sz="2400" b="1" dirty="0">
                  <a:solidFill>
                    <a:schemeClr val="accent3">
                      <a:lumMod val="50000"/>
                    </a:schemeClr>
                  </a:solidFill>
                </a:rPr>
                <a:t> Federal Tax Rates in the United States, 1971-2015</a:t>
              </a:r>
              <a:endParaRPr lang="zh-TW" altLang="en-US" sz="2400" b="1" dirty="0">
                <a:solidFill>
                  <a:schemeClr val="accent3">
                    <a:lumMod val="50000"/>
                  </a:schemeClr>
                </a:solidFill>
              </a:endParaRPr>
            </a:p>
          </p:txBody>
        </p:sp>
      </p:grpSp>
      <p:sp>
        <p:nvSpPr>
          <p:cNvPr id="16" name="內容版面配置區 2"/>
          <p:cNvSpPr txBox="1">
            <a:spLocks/>
          </p:cNvSpPr>
          <p:nvPr/>
        </p:nvSpPr>
        <p:spPr>
          <a:xfrm>
            <a:off x="1103445" y="3525011"/>
            <a:ext cx="9264899" cy="1152128"/>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sz="2667" dirty="0" err="1"/>
              <a:t>Midco</a:t>
            </a:r>
            <a:r>
              <a:rPr lang="en-US" altLang="zh-TW" sz="2667" dirty="0"/>
              <a:t> Industries has </a:t>
            </a:r>
            <a:r>
              <a:rPr lang="en-US" altLang="zh-TW" sz="2667" b="1" dirty="0"/>
              <a:t>20 million shares outstanding </a:t>
            </a:r>
            <a:r>
              <a:rPr lang="en-US" altLang="zh-TW" sz="2667" dirty="0"/>
              <a:t>with a market price of </a:t>
            </a:r>
            <a:r>
              <a:rPr lang="en-US" altLang="zh-TW" sz="2667" b="1" dirty="0"/>
              <a:t>$15 per share</a:t>
            </a:r>
            <a:r>
              <a:rPr lang="en-US" altLang="zh-TW" sz="2667" dirty="0"/>
              <a:t>.</a:t>
            </a:r>
            <a:endParaRPr lang="zh-TW" altLang="en-US" sz="2667" dirty="0"/>
          </a:p>
        </p:txBody>
      </p:sp>
      <p:pic>
        <p:nvPicPr>
          <p:cNvPr id="17" name="Picture 4" descr="Y:\Graphics\Powerpoint\PEARSON\BERK\Final files\ch15\c15p0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3" y="1028734"/>
            <a:ext cx="10905067" cy="223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418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59</a:t>
            </a:fld>
            <a:endParaRPr lang="zh-TW" altLang="en-US" dirty="0"/>
          </a:p>
        </p:txBody>
      </p:sp>
      <p:sp>
        <p:nvSpPr>
          <p:cNvPr id="10" name="內容版面配置區 2"/>
          <p:cNvSpPr txBox="1">
            <a:spLocks/>
          </p:cNvSpPr>
          <p:nvPr/>
        </p:nvSpPr>
        <p:spPr>
          <a:xfrm>
            <a:off x="788502" y="1176811"/>
            <a:ext cx="10972800" cy="722379"/>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zh-TW" b="1" dirty="0"/>
              <a:t>Solution:</a:t>
            </a:r>
            <a:endParaRPr lang="zh-TW" altLang="en-US" dirty="0"/>
          </a:p>
        </p:txBody>
      </p:sp>
      <p:sp>
        <p:nvSpPr>
          <p:cNvPr id="22" name="標題 1"/>
          <p:cNvSpPr>
            <a:spLocks noGrp="1"/>
          </p:cNvSpPr>
          <p:nvPr>
            <p:ph type="title"/>
          </p:nvPr>
        </p:nvSpPr>
        <p:spPr>
          <a:xfrm>
            <a:off x="808380" y="68627"/>
            <a:ext cx="10972800" cy="1522180"/>
          </a:xfrm>
        </p:spPr>
        <p:txBody>
          <a:bodyPr>
            <a:normAutofit fontScale="90000"/>
          </a:bodyPr>
          <a:lstStyle/>
          <a:p>
            <a:pPr algn="l"/>
            <a:r>
              <a:rPr lang="en-US" altLang="zh-TW" sz="4267" b="1" dirty="0"/>
              <a:t>EXAMPLE 15.6</a:t>
            </a:r>
            <a:br>
              <a:rPr lang="en-US" altLang="zh-TW" sz="4267" dirty="0"/>
            </a:br>
            <a:r>
              <a:rPr lang="en-US" altLang="zh-TW" sz="4000" dirty="0"/>
              <a:t>Estimating the Interest Tax Shield with Personal Taxes</a:t>
            </a:r>
            <a:endParaRPr lang="zh-TW" altLang="en-US" sz="4267" dirty="0"/>
          </a:p>
        </p:txBody>
      </p:sp>
      <mc:AlternateContent xmlns:mc="http://schemas.openxmlformats.org/markup-compatibility/2006" xmlns:a14="http://schemas.microsoft.com/office/drawing/2010/main">
        <mc:Choice Requires="a14">
          <p:sp>
            <p:nvSpPr>
              <p:cNvPr id="24" name="內容版面配置區 2"/>
              <p:cNvSpPr txBox="1">
                <a:spLocks/>
              </p:cNvSpPr>
              <p:nvPr/>
            </p:nvSpPr>
            <p:spPr>
              <a:xfrm>
                <a:off x="1091384" y="2107704"/>
                <a:ext cx="10669245" cy="4873691"/>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ts val="5333"/>
                  </a:lnSpc>
                  <a:buNone/>
                </a:pPr>
                <a:r>
                  <a:rPr lang="en-US" altLang="zh-TW" sz="2933" i="1" dirty="0">
                    <a:latin typeface="新細明體"/>
                    <a:sym typeface="Wingdings" pitchFamily="2" charset="2"/>
                  </a:rPr>
                  <a:t>V </a:t>
                </a:r>
                <a:r>
                  <a:rPr lang="en-US" altLang="zh-TW" sz="2933" i="1" baseline="30000" dirty="0"/>
                  <a:t>U</a:t>
                </a:r>
                <a:r>
                  <a:rPr lang="en-US" altLang="zh-TW" sz="2933" baseline="30000" dirty="0"/>
                  <a:t> </a:t>
                </a:r>
                <a:r>
                  <a:rPr lang="en-US" altLang="zh-TW" sz="2933" dirty="0"/>
                  <a:t>=  (20 million shares) x ($15/share) = $300 million</a:t>
                </a:r>
              </a:p>
              <a:p>
                <a:pPr marL="0" indent="0" algn="just">
                  <a:lnSpc>
                    <a:spcPts val="5333"/>
                  </a:lnSpc>
                  <a:buNone/>
                </a:pPr>
                <a14:m>
                  <m:oMath xmlns:m="http://schemas.openxmlformats.org/officeDocument/2006/math">
                    <m:r>
                      <m:rPr>
                        <m:nor/>
                      </m:rPr>
                      <a:rPr lang="en-US" altLang="en-US" sz="2933" i="1" dirty="0">
                        <a:sym typeface="Symbol" pitchFamily="18" charset="2"/>
                      </a:rPr>
                      <m:t></m:t>
                    </m:r>
                    <m:r>
                      <m:rPr>
                        <m:nor/>
                      </m:rPr>
                      <a:rPr lang="en-US" altLang="zh-TW" sz="2933" baseline="30000" dirty="0"/>
                      <m:t>∗</m:t>
                    </m:r>
                    <m:r>
                      <a:rPr lang="en-US" altLang="zh-TW" sz="2933" i="1">
                        <a:latin typeface="Cambria Math"/>
                      </a:rPr>
                      <m:t>=1 − </m:t>
                    </m:r>
                    <m:f>
                      <m:fPr>
                        <m:ctrlPr>
                          <a:rPr lang="en-US" altLang="zh-TW" sz="2933" i="1">
                            <a:latin typeface="Cambria Math" panose="02040503050406030204" pitchFamily="18" charset="0"/>
                          </a:rPr>
                        </m:ctrlPr>
                      </m:fPr>
                      <m:num>
                        <m:r>
                          <m:rPr>
                            <m:nor/>
                          </m:rPr>
                          <a:rPr lang="en-US" altLang="zh-TW" sz="2933" dirty="0"/>
                          <m:t>(1 − </m:t>
                        </m:r>
                        <m:r>
                          <m:rPr>
                            <m:nor/>
                          </m:rPr>
                          <a:rPr lang="en-US" altLang="en-US" sz="2933" i="1" dirty="0">
                            <a:sym typeface="Symbol" pitchFamily="18" charset="2"/>
                          </a:rPr>
                          <m:t></m:t>
                        </m:r>
                        <m:r>
                          <m:rPr>
                            <m:nor/>
                          </m:rPr>
                          <a:rPr lang="en-US" altLang="zh-TW" sz="2933" i="1" baseline="-25000" dirty="0"/>
                          <m:t>c</m:t>
                        </m:r>
                        <m:r>
                          <m:rPr>
                            <m:nor/>
                          </m:rPr>
                          <a:rPr lang="en-US" altLang="zh-TW" sz="2933" dirty="0"/>
                          <m:t>)(1 − </m:t>
                        </m:r>
                        <m:r>
                          <m:rPr>
                            <m:nor/>
                          </m:rPr>
                          <a:rPr lang="en-US" altLang="en-US" sz="2933" i="1" dirty="0">
                            <a:sym typeface="Symbol" pitchFamily="18" charset="2"/>
                          </a:rPr>
                          <m:t></m:t>
                        </m:r>
                        <m:r>
                          <m:rPr>
                            <m:nor/>
                          </m:rPr>
                          <a:rPr lang="en-US" altLang="zh-TW" sz="2933" i="1" baseline="-25000" dirty="0"/>
                          <m:t>e</m:t>
                        </m:r>
                        <m:r>
                          <m:rPr>
                            <m:nor/>
                          </m:rPr>
                          <a:rPr lang="en-US" altLang="zh-TW" sz="2933" dirty="0"/>
                          <m:t>)</m:t>
                        </m:r>
                        <m:r>
                          <m:rPr>
                            <m:nor/>
                          </m:rPr>
                          <a:rPr lang="zh-TW" altLang="en-US" sz="2933" dirty="0"/>
                          <m:t> </m:t>
                        </m:r>
                      </m:num>
                      <m:den>
                        <m:r>
                          <m:rPr>
                            <m:nor/>
                          </m:rPr>
                          <a:rPr lang="en-US" altLang="zh-TW" sz="2933" dirty="0"/>
                          <m:t>(1 − </m:t>
                        </m:r>
                        <m:r>
                          <m:rPr>
                            <m:nor/>
                          </m:rPr>
                          <a:rPr lang="en-US" altLang="en-US" sz="2933" i="1" dirty="0">
                            <a:sym typeface="Symbol" pitchFamily="18" charset="2"/>
                          </a:rPr>
                          <m:t></m:t>
                        </m:r>
                        <m:r>
                          <m:rPr>
                            <m:nor/>
                          </m:rPr>
                          <a:rPr lang="en-US" altLang="zh-TW" sz="2933" i="1" baseline="-25000" dirty="0"/>
                          <m:t>i</m:t>
                        </m:r>
                        <m:r>
                          <m:rPr>
                            <m:nor/>
                          </m:rPr>
                          <a:rPr lang="en-US" altLang="zh-TW" sz="2933" dirty="0"/>
                          <m:t>)</m:t>
                        </m:r>
                      </m:den>
                    </m:f>
                  </m:oMath>
                </a14:m>
                <a:r>
                  <a:rPr lang="zh-TW" altLang="en-US" sz="2667" dirty="0"/>
                  <a:t> </a:t>
                </a:r>
                <a:r>
                  <a:rPr lang="en-US" altLang="zh-TW" sz="2933" dirty="0"/>
                  <a:t>= </a:t>
                </a:r>
                <a14:m>
                  <m:oMath xmlns:m="http://schemas.openxmlformats.org/officeDocument/2006/math">
                    <m:r>
                      <a:rPr lang="en-US" altLang="zh-TW" sz="2933" i="1">
                        <a:latin typeface="Cambria Math"/>
                      </a:rPr>
                      <m:t>1−</m:t>
                    </m:r>
                    <m:f>
                      <m:fPr>
                        <m:ctrlPr>
                          <a:rPr lang="en-US" altLang="zh-TW" sz="2933" i="1">
                            <a:latin typeface="Cambria Math" panose="02040503050406030204" pitchFamily="18" charset="0"/>
                          </a:rPr>
                        </m:ctrlPr>
                      </m:fPr>
                      <m:num>
                        <m:r>
                          <m:rPr>
                            <m:nor/>
                          </m:rPr>
                          <a:rPr lang="en-US" altLang="zh-TW" sz="2933" dirty="0"/>
                          <m:t>(1 – 0.35)(1 – 0.20)</m:t>
                        </m:r>
                      </m:num>
                      <m:den>
                        <m:r>
                          <m:rPr>
                            <m:nor/>
                          </m:rPr>
                          <a:rPr lang="en-US" altLang="zh-TW" sz="2933" dirty="0"/>
                          <m:t>(1 – 0.396)</m:t>
                        </m:r>
                      </m:den>
                    </m:f>
                  </m:oMath>
                </a14:m>
                <a:r>
                  <a:rPr lang="zh-TW" altLang="en-US" sz="2933" dirty="0"/>
                  <a:t> </a:t>
                </a:r>
                <a:r>
                  <a:rPr lang="en-US" altLang="zh-TW" sz="2933" dirty="0"/>
                  <a:t>= 13.9%</a:t>
                </a:r>
                <a:r>
                  <a:rPr lang="zh-TW" altLang="en-US" sz="2933" dirty="0"/>
                  <a:t> </a:t>
                </a:r>
                <a:endParaRPr lang="en-US" altLang="zh-TW" sz="2933" dirty="0"/>
              </a:p>
              <a:p>
                <a:pPr marL="0" indent="0" algn="just">
                  <a:lnSpc>
                    <a:spcPts val="5333"/>
                  </a:lnSpc>
                  <a:buNone/>
                </a:pPr>
                <a:r>
                  <a:rPr lang="en-US" altLang="zh-TW" sz="2933" b="1" i="1" dirty="0">
                    <a:latin typeface="新細明體"/>
                    <a:sym typeface="Wingdings" pitchFamily="2" charset="2"/>
                  </a:rPr>
                  <a:t>V </a:t>
                </a:r>
                <a:r>
                  <a:rPr lang="en-US" altLang="zh-TW" sz="2933" b="1" i="1" baseline="30000" dirty="0"/>
                  <a:t>L </a:t>
                </a:r>
                <a:r>
                  <a:rPr lang="en-US" altLang="zh-TW" sz="2933" b="1" i="1" dirty="0"/>
                  <a:t>= </a:t>
                </a:r>
                <a:r>
                  <a:rPr lang="en-US" altLang="zh-TW" sz="2933" b="1" i="1" dirty="0">
                    <a:latin typeface="新細明體"/>
                    <a:sym typeface="Wingdings" pitchFamily="2" charset="2"/>
                  </a:rPr>
                  <a:t>V </a:t>
                </a:r>
                <a:r>
                  <a:rPr lang="en-US" altLang="zh-TW" sz="2933" b="1" i="1" baseline="30000" dirty="0"/>
                  <a:t>U</a:t>
                </a:r>
                <a:r>
                  <a:rPr lang="zh-TW" altLang="en-US" sz="2933" b="1" i="1" baseline="30000" dirty="0"/>
                  <a:t> </a:t>
                </a:r>
                <a:r>
                  <a:rPr lang="en-US" altLang="zh-TW" sz="2933" b="1" i="1" dirty="0"/>
                  <a:t>+</a:t>
                </a:r>
                <a14:m>
                  <m:oMath xmlns:m="http://schemas.openxmlformats.org/officeDocument/2006/math">
                    <m:r>
                      <a:rPr lang="en-US" altLang="en-US" b="1" i="1" dirty="0">
                        <a:latin typeface="Cambria Math"/>
                        <a:sym typeface="Symbol" pitchFamily="18" charset="2"/>
                      </a:rPr>
                      <m:t> </m:t>
                    </m:r>
                    <m:r>
                      <m:rPr>
                        <m:nor/>
                      </m:rPr>
                      <a:rPr lang="en-US" altLang="en-US" b="1" i="1" dirty="0">
                        <a:sym typeface="Symbol" pitchFamily="18" charset="2"/>
                      </a:rPr>
                      <m:t></m:t>
                    </m:r>
                    <m:r>
                      <m:rPr>
                        <m:nor/>
                      </m:rPr>
                      <a:rPr lang="en-US" altLang="zh-TW" sz="3733" b="1" i="1" baseline="30000" dirty="0"/>
                      <m:t>∗ </m:t>
                    </m:r>
                  </m:oMath>
                </a14:m>
                <a:r>
                  <a:rPr lang="en-US" altLang="zh-TW" sz="2933" b="1" i="1" dirty="0"/>
                  <a:t>D</a:t>
                </a:r>
                <a:r>
                  <a:rPr lang="en-US" altLang="zh-TW" sz="2933" b="1" dirty="0"/>
                  <a:t> </a:t>
                </a:r>
                <a:r>
                  <a:rPr lang="en-US" altLang="zh-TW" sz="2933" dirty="0"/>
                  <a:t>= $300 million + 13.9%($100 million) </a:t>
                </a:r>
              </a:p>
              <a:p>
                <a:pPr marL="0" indent="0" algn="just">
                  <a:lnSpc>
                    <a:spcPts val="5333"/>
                  </a:lnSpc>
                  <a:buNone/>
                </a:pPr>
                <a:r>
                  <a:rPr lang="en-US" altLang="zh-TW" sz="2933" dirty="0"/>
                  <a:t>      = </a:t>
                </a:r>
                <a:r>
                  <a:rPr lang="en-US" altLang="zh-TW" sz="2933" dirty="0">
                    <a:solidFill>
                      <a:srgbClr val="FF0000"/>
                    </a:solidFill>
                  </a:rPr>
                  <a:t>$313.9 million</a:t>
                </a:r>
              </a:p>
              <a:p>
                <a:pPr marL="0" indent="0" algn="just">
                  <a:lnSpc>
                    <a:spcPts val="5333"/>
                  </a:lnSpc>
                  <a:buNone/>
                </a:pPr>
                <a:r>
                  <a:rPr lang="en-US" altLang="zh-TW" sz="2933" dirty="0"/>
                  <a:t>With 20 million original shares outstanding, the stock price would increase by $13.9 million / 20 million shares = </a:t>
                </a:r>
                <a:r>
                  <a:rPr lang="en-US" altLang="zh-TW" sz="2933" dirty="0">
                    <a:solidFill>
                      <a:srgbClr val="FF0000"/>
                    </a:solidFill>
                  </a:rPr>
                  <a:t>$0.695 </a:t>
                </a:r>
                <a:r>
                  <a:rPr lang="en-US" altLang="zh-TW" sz="2933" dirty="0"/>
                  <a:t>share.</a:t>
                </a:r>
                <a:endParaRPr lang="zh-TW" altLang="en-US" sz="2933" dirty="0"/>
              </a:p>
            </p:txBody>
          </p:sp>
        </mc:Choice>
        <mc:Fallback xmlns="">
          <p:sp>
            <p:nvSpPr>
              <p:cNvPr id="24" name="內容版面配置區 2"/>
              <p:cNvSpPr txBox="1">
                <a:spLocks noRot="1" noChangeAspect="1" noMove="1" noResize="1" noEditPoints="1" noAdjustHandles="1" noChangeArrowheads="1" noChangeShapeType="1" noTextEdit="1"/>
              </p:cNvSpPr>
              <p:nvPr/>
            </p:nvSpPr>
            <p:spPr>
              <a:xfrm>
                <a:off x="1091384" y="2107704"/>
                <a:ext cx="10669245" cy="4873691"/>
              </a:xfrm>
              <a:prstGeom prst="rect">
                <a:avLst/>
              </a:prstGeom>
              <a:blipFill>
                <a:blip r:embed="rId3"/>
                <a:stretch>
                  <a:fillRect l="-971" r="-971"/>
                </a:stretch>
              </a:blipFill>
            </p:spPr>
            <p:txBody>
              <a:bodyPr/>
              <a:lstStyle/>
              <a:p>
                <a:r>
                  <a:rPr lang="zh-TW" altLang="en-US">
                    <a:noFill/>
                  </a:rPr>
                  <a:t> </a:t>
                </a:r>
              </a:p>
            </p:txBody>
          </p:sp>
        </mc:Fallback>
      </mc:AlternateContent>
      <p:sp>
        <p:nvSpPr>
          <p:cNvPr id="7" name="內容版面配置區 7"/>
          <p:cNvSpPr txBox="1">
            <a:spLocks/>
          </p:cNvSpPr>
          <p:nvPr/>
        </p:nvSpPr>
        <p:spPr>
          <a:xfrm>
            <a:off x="4670891" y="1642227"/>
            <a:ext cx="2850219" cy="634645"/>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altLang="zh-TW" sz="2933" i="1" dirty="0">
                <a:latin typeface="新細明體"/>
                <a:ea typeface="新細明體"/>
                <a:sym typeface="Wingdings" pitchFamily="2" charset="2"/>
              </a:rPr>
              <a:t>V </a:t>
            </a:r>
            <a:r>
              <a:rPr lang="en-US" altLang="zh-TW" sz="2933" i="1" baseline="30000" dirty="0"/>
              <a:t>L</a:t>
            </a:r>
            <a:r>
              <a:rPr lang="en-US" altLang="zh-TW" sz="2933" baseline="30000" dirty="0"/>
              <a:t> </a:t>
            </a:r>
            <a:r>
              <a:rPr lang="en-US" altLang="zh-TW" sz="2933" dirty="0"/>
              <a:t>= </a:t>
            </a:r>
            <a:r>
              <a:rPr lang="en-US" altLang="zh-TW" sz="2933" i="1" dirty="0">
                <a:latin typeface="新細明體"/>
                <a:sym typeface="Wingdings" pitchFamily="2" charset="2"/>
              </a:rPr>
              <a:t>V </a:t>
            </a:r>
            <a:r>
              <a:rPr lang="en-US" altLang="zh-TW" sz="2933" i="1" baseline="30000" dirty="0"/>
              <a:t>U</a:t>
            </a:r>
            <a:r>
              <a:rPr lang="zh-TW" altLang="en-US" sz="2933" baseline="30000" dirty="0"/>
              <a:t> </a:t>
            </a:r>
            <a:r>
              <a:rPr lang="en-US" altLang="zh-TW" sz="2933" dirty="0"/>
              <a:t>+ </a:t>
            </a:r>
            <a:r>
              <a:rPr lang="en-US" altLang="en-US" sz="2933" i="1" dirty="0">
                <a:sym typeface="Symbol" pitchFamily="18" charset="2"/>
              </a:rPr>
              <a:t> </a:t>
            </a:r>
            <a:r>
              <a:rPr lang="en-US" altLang="zh-TW" sz="2933" i="1" baseline="30000" dirty="0"/>
              <a:t>* </a:t>
            </a:r>
            <a:r>
              <a:rPr lang="en-US" altLang="zh-TW" sz="2933" i="1" dirty="0"/>
              <a:t>D</a:t>
            </a:r>
            <a:r>
              <a:rPr lang="zh-TW" altLang="en-US" sz="2933" dirty="0"/>
              <a:t> </a:t>
            </a:r>
          </a:p>
        </p:txBody>
      </p:sp>
    </p:spTree>
    <p:extLst>
      <p:ext uri="{BB962C8B-B14F-4D97-AF65-F5344CB8AC3E}">
        <p14:creationId xmlns:p14="http://schemas.microsoft.com/office/powerpoint/2010/main" val="23550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fade">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fade">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fade">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animEffect transition="in" filter="fade">
                                      <p:cBhvr>
                                        <p:cTn id="27"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83D6B6-6466-46E8-B20C-0EA875DFFD06}"/>
              </a:ext>
            </a:extLst>
          </p:cNvPr>
          <p:cNvSpPr>
            <a:spLocks noGrp="1"/>
          </p:cNvSpPr>
          <p:nvPr>
            <p:ph type="title"/>
          </p:nvPr>
        </p:nvSpPr>
        <p:spPr/>
        <p:txBody>
          <a:bodyPr/>
          <a:lstStyle/>
          <a:p>
            <a:r>
              <a:rPr lang="en-US" altLang="zh-TW" dirty="0"/>
              <a:t>The Interest Tax Deduction</a:t>
            </a:r>
            <a:endParaRPr lang="zh-TW" altLang="en-US" dirty="0"/>
          </a:p>
        </p:txBody>
      </p:sp>
      <p:sp>
        <p:nvSpPr>
          <p:cNvPr id="5" name="內容版面配置區 4">
            <a:extLst>
              <a:ext uri="{FF2B5EF4-FFF2-40B4-BE49-F238E27FC236}">
                <a16:creationId xmlns:a16="http://schemas.microsoft.com/office/drawing/2014/main" id="{1137B984-2025-4755-BDF7-2E799ED4A054}"/>
              </a:ext>
            </a:extLst>
          </p:cNvPr>
          <p:cNvSpPr>
            <a:spLocks noGrp="1"/>
          </p:cNvSpPr>
          <p:nvPr>
            <p:ph idx="1"/>
          </p:nvPr>
        </p:nvSpPr>
        <p:spPr>
          <a:xfrm>
            <a:off x="1371600" y="1272709"/>
            <a:ext cx="10731357" cy="5179462"/>
          </a:xfrm>
        </p:spPr>
        <p:txBody>
          <a:bodyPr>
            <a:normAutofit lnSpcReduction="10000"/>
          </a:bodyPr>
          <a:lstStyle/>
          <a:p>
            <a:r>
              <a:rPr lang="en-US" altLang="zh-TW" dirty="0"/>
              <a:t>Macy’s net income in 2014 was lower with leverage than it would have been without leverage.</a:t>
            </a:r>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Macy’s debt obligations reduced the value of its equity. But </a:t>
            </a:r>
            <a:r>
              <a:rPr lang="en-US" altLang="zh-TW" dirty="0">
                <a:solidFill>
                  <a:srgbClr val="FF0000"/>
                </a:solidFill>
              </a:rPr>
              <a:t>the total amount available to all investors was higher with leverage</a:t>
            </a:r>
            <a:r>
              <a:rPr lang="en-US" altLang="zh-TW" dirty="0"/>
              <a:t> (400+1560=1960&gt;1820).</a:t>
            </a:r>
          </a:p>
          <a:p>
            <a:endParaRPr lang="en-US" altLang="zh-TW" dirty="0"/>
          </a:p>
          <a:p>
            <a:endParaRPr lang="en-US" altLang="zh-TW" dirty="0"/>
          </a:p>
          <a:p>
            <a:endParaRPr lang="en-US" altLang="zh-TW" dirty="0"/>
          </a:p>
          <a:p>
            <a:r>
              <a:rPr lang="en-US" altLang="zh-TW" dirty="0"/>
              <a:t>Where does the additional $140 million come from?</a:t>
            </a:r>
          </a:p>
        </p:txBody>
      </p:sp>
      <p:grpSp>
        <p:nvGrpSpPr>
          <p:cNvPr id="11" name="群組 10">
            <a:extLst>
              <a:ext uri="{FF2B5EF4-FFF2-40B4-BE49-F238E27FC236}">
                <a16:creationId xmlns:a16="http://schemas.microsoft.com/office/drawing/2014/main" id="{F7473611-61FD-42D5-9F5F-4786E76BFACE}"/>
              </a:ext>
            </a:extLst>
          </p:cNvPr>
          <p:cNvGrpSpPr/>
          <p:nvPr/>
        </p:nvGrpSpPr>
        <p:grpSpPr>
          <a:xfrm>
            <a:off x="1804129" y="1718749"/>
            <a:ext cx="7667625" cy="2176249"/>
            <a:chOff x="1804129" y="1718749"/>
            <a:chExt cx="7667625" cy="2176249"/>
          </a:xfrm>
        </p:grpSpPr>
        <p:pic>
          <p:nvPicPr>
            <p:cNvPr id="2" name="圖片 1">
              <a:extLst>
                <a:ext uri="{FF2B5EF4-FFF2-40B4-BE49-F238E27FC236}">
                  <a16:creationId xmlns:a16="http://schemas.microsoft.com/office/drawing/2014/main" id="{9797A66F-DEB8-4712-AD17-18D3D3F6EEB9}"/>
                </a:ext>
              </a:extLst>
            </p:cNvPr>
            <p:cNvPicPr>
              <a:picLocks noChangeAspect="1"/>
            </p:cNvPicPr>
            <p:nvPr/>
          </p:nvPicPr>
          <p:blipFill rotWithShape="1">
            <a:blip r:embed="rId2"/>
            <a:srcRect r="7088" b="9019"/>
            <a:stretch/>
          </p:blipFill>
          <p:spPr>
            <a:xfrm>
              <a:off x="1804129" y="1718749"/>
              <a:ext cx="7667625" cy="2176249"/>
            </a:xfrm>
            <a:prstGeom prst="rect">
              <a:avLst/>
            </a:prstGeom>
          </p:spPr>
        </p:pic>
        <p:sp>
          <p:nvSpPr>
            <p:cNvPr id="3" name="橢圓 2">
              <a:extLst>
                <a:ext uri="{FF2B5EF4-FFF2-40B4-BE49-F238E27FC236}">
                  <a16:creationId xmlns:a16="http://schemas.microsoft.com/office/drawing/2014/main" id="{40EF7540-7ABA-48C7-9398-6AD3593C5BF6}"/>
                </a:ext>
              </a:extLst>
            </p:cNvPr>
            <p:cNvSpPr/>
            <p:nvPr/>
          </p:nvSpPr>
          <p:spPr>
            <a:xfrm>
              <a:off x="5557984" y="2835647"/>
              <a:ext cx="729465" cy="349969"/>
            </a:xfrm>
            <a:prstGeom prst="ellipse">
              <a:avLst/>
            </a:prstGeom>
            <a:noFill/>
            <a:ln>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5">
              <a:extLst>
                <a:ext uri="{FF2B5EF4-FFF2-40B4-BE49-F238E27FC236}">
                  <a16:creationId xmlns:a16="http://schemas.microsoft.com/office/drawing/2014/main" id="{F68C6E3D-0F38-493E-BB3A-F17023A92B53}"/>
                </a:ext>
              </a:extLst>
            </p:cNvPr>
            <p:cNvSpPr/>
            <p:nvPr/>
          </p:nvSpPr>
          <p:spPr>
            <a:xfrm>
              <a:off x="5565689" y="3545029"/>
              <a:ext cx="729465" cy="349969"/>
            </a:xfrm>
            <a:prstGeom prst="ellipse">
              <a:avLst/>
            </a:prstGeom>
            <a:noFill/>
            <a:ln>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6">
              <a:extLst>
                <a:ext uri="{FF2B5EF4-FFF2-40B4-BE49-F238E27FC236}">
                  <a16:creationId xmlns:a16="http://schemas.microsoft.com/office/drawing/2014/main" id="{0DA17C91-4A1E-42DD-881D-88389F1672F4}"/>
                </a:ext>
              </a:extLst>
            </p:cNvPr>
            <p:cNvSpPr/>
            <p:nvPr/>
          </p:nvSpPr>
          <p:spPr>
            <a:xfrm>
              <a:off x="8083715" y="3526698"/>
              <a:ext cx="729465" cy="349969"/>
            </a:xfrm>
            <a:prstGeom prst="ellipse">
              <a:avLst/>
            </a:prstGeom>
            <a:noFill/>
            <a:ln>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 name="圖片 11">
            <a:extLst>
              <a:ext uri="{FF2B5EF4-FFF2-40B4-BE49-F238E27FC236}">
                <a16:creationId xmlns:a16="http://schemas.microsoft.com/office/drawing/2014/main" id="{BBFBFE1E-BF3B-4FAE-8F43-D1A5F5C72347}"/>
              </a:ext>
            </a:extLst>
          </p:cNvPr>
          <p:cNvPicPr>
            <a:picLocks noChangeAspect="1"/>
          </p:cNvPicPr>
          <p:nvPr/>
        </p:nvPicPr>
        <p:blipFill>
          <a:blip r:embed="rId3"/>
          <a:stretch>
            <a:fillRect/>
          </a:stretch>
        </p:blipFill>
        <p:spPr>
          <a:xfrm>
            <a:off x="1804129" y="4766340"/>
            <a:ext cx="7669433" cy="1243692"/>
          </a:xfrm>
          <a:prstGeom prst="rect">
            <a:avLst/>
          </a:prstGeom>
        </p:spPr>
      </p:pic>
      <p:pic>
        <p:nvPicPr>
          <p:cNvPr id="13" name="圖片 12">
            <a:extLst>
              <a:ext uri="{FF2B5EF4-FFF2-40B4-BE49-F238E27FC236}">
                <a16:creationId xmlns:a16="http://schemas.microsoft.com/office/drawing/2014/main" id="{3293CA03-D28C-4CC8-A5E0-2C0CC011DC61}"/>
              </a:ext>
            </a:extLst>
          </p:cNvPr>
          <p:cNvPicPr>
            <a:picLocks noChangeAspect="1"/>
          </p:cNvPicPr>
          <p:nvPr/>
        </p:nvPicPr>
        <p:blipFill>
          <a:blip r:embed="rId4"/>
          <a:stretch>
            <a:fillRect/>
          </a:stretch>
        </p:blipFill>
        <p:spPr>
          <a:xfrm>
            <a:off x="5736298" y="5654100"/>
            <a:ext cx="871804" cy="487722"/>
          </a:xfrm>
          <a:prstGeom prst="rect">
            <a:avLst/>
          </a:prstGeom>
        </p:spPr>
      </p:pic>
      <p:pic>
        <p:nvPicPr>
          <p:cNvPr id="14" name="圖片 13">
            <a:extLst>
              <a:ext uri="{FF2B5EF4-FFF2-40B4-BE49-F238E27FC236}">
                <a16:creationId xmlns:a16="http://schemas.microsoft.com/office/drawing/2014/main" id="{5C22526B-04DB-484A-B61C-0517A886F4CB}"/>
              </a:ext>
            </a:extLst>
          </p:cNvPr>
          <p:cNvPicPr>
            <a:picLocks noChangeAspect="1"/>
          </p:cNvPicPr>
          <p:nvPr/>
        </p:nvPicPr>
        <p:blipFill>
          <a:blip r:embed="rId4"/>
          <a:stretch>
            <a:fillRect/>
          </a:stretch>
        </p:blipFill>
        <p:spPr>
          <a:xfrm>
            <a:off x="7725203" y="5588205"/>
            <a:ext cx="871804" cy="487722"/>
          </a:xfrm>
          <a:prstGeom prst="rect">
            <a:avLst/>
          </a:prstGeom>
        </p:spPr>
      </p:pic>
    </p:spTree>
    <p:extLst>
      <p:ext uri="{BB962C8B-B14F-4D97-AF65-F5344CB8AC3E}">
        <p14:creationId xmlns:p14="http://schemas.microsoft.com/office/powerpoint/2010/main" val="2556718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8380" y="91884"/>
            <a:ext cx="10972800" cy="1143000"/>
          </a:xfrm>
        </p:spPr>
        <p:txBody>
          <a:bodyPr>
            <a:noAutofit/>
          </a:bodyPr>
          <a:lstStyle/>
          <a:p>
            <a:r>
              <a:rPr lang="en-US" altLang="zh-TW" sz="4267" b="1" dirty="0"/>
              <a:t>Determining the Actual Tax Advantage of Debt</a:t>
            </a:r>
            <a:endParaRPr lang="zh-TW" altLang="en-US" sz="4267" b="1" dirty="0"/>
          </a:p>
        </p:txBody>
      </p:sp>
      <p:sp>
        <p:nvSpPr>
          <p:cNvPr id="3" name="內容版面配置區 2"/>
          <p:cNvSpPr>
            <a:spLocks noGrp="1"/>
          </p:cNvSpPr>
          <p:nvPr>
            <p:ph idx="1"/>
          </p:nvPr>
        </p:nvSpPr>
        <p:spPr>
          <a:xfrm>
            <a:off x="959430" y="969100"/>
            <a:ext cx="10273141" cy="2496277"/>
          </a:xfrm>
        </p:spPr>
        <p:txBody>
          <a:bodyPr>
            <a:normAutofit/>
          </a:bodyPr>
          <a:lstStyle/>
          <a:p>
            <a:pPr marL="0" indent="609585" algn="just">
              <a:buNone/>
            </a:pPr>
            <a:r>
              <a:rPr lang="en-US" altLang="zh-TW" sz="3200" dirty="0"/>
              <a:t>Several assumptions that may need adjustment when determining the actual tax benefit for a particular firm or investor.</a:t>
            </a:r>
          </a:p>
          <a:p>
            <a:pPr marL="685783" indent="-685783" algn="just">
              <a:buFont typeface="+mj-lt"/>
              <a:buAutoNum type="arabicPeriod"/>
            </a:pPr>
            <a:r>
              <a:rPr lang="en-US" altLang="zh-TW" sz="3200" b="1" dirty="0"/>
              <a:t>capital gains tax rate</a:t>
            </a:r>
            <a:endParaRPr lang="zh-TW" altLang="en-US" sz="32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60</a:t>
            </a:fld>
            <a:endParaRPr lang="zh-TW" altLang="en-US"/>
          </a:p>
        </p:txBody>
      </p:sp>
      <p:graphicFrame>
        <p:nvGraphicFramePr>
          <p:cNvPr id="5" name="表格 4"/>
          <p:cNvGraphicFramePr>
            <a:graphicFrameLocks noGrp="1"/>
          </p:cNvGraphicFramePr>
          <p:nvPr/>
        </p:nvGraphicFramePr>
        <p:xfrm>
          <a:off x="911424" y="3409018"/>
          <a:ext cx="5088565" cy="2804292"/>
        </p:xfrm>
        <a:graphic>
          <a:graphicData uri="http://schemas.openxmlformats.org/drawingml/2006/table">
            <a:tbl>
              <a:tblPr firstRow="1" bandRow="1">
                <a:tableStyleId>{35758FB7-9AC5-4552-8A53-C91805E547FA}</a:tableStyleId>
              </a:tblPr>
              <a:tblGrid>
                <a:gridCol w="5088565">
                  <a:extLst>
                    <a:ext uri="{9D8B030D-6E8A-4147-A177-3AD203B41FA5}">
                      <a16:colId xmlns:a16="http://schemas.microsoft.com/office/drawing/2014/main" val="20000"/>
                    </a:ext>
                  </a:extLst>
                </a:gridCol>
              </a:tblGrid>
              <a:tr h="613621">
                <a:tc>
                  <a:txBody>
                    <a:bodyPr/>
                    <a:lstStyle/>
                    <a:p>
                      <a:pPr algn="ctr"/>
                      <a:r>
                        <a:rPr lang="en-US" altLang="zh-TW" sz="3200" dirty="0"/>
                        <a:t>Assumed</a:t>
                      </a:r>
                      <a:endParaRPr lang="zh-TW" altLang="en-US" sz="3200" dirty="0"/>
                    </a:p>
                  </a:txBody>
                  <a:tcPr marL="121920" marR="121920" marT="60960" marB="60960"/>
                </a:tc>
                <a:extLst>
                  <a:ext uri="{0D108BD9-81ED-4DB2-BD59-A6C34878D82A}">
                    <a16:rowId xmlns:a16="http://schemas.microsoft.com/office/drawing/2014/main" val="10000"/>
                  </a:ext>
                </a:extLst>
              </a:tr>
              <a:tr h="2190671">
                <a:tc>
                  <a:txBody>
                    <a:bodyPr/>
                    <a:lstStyle/>
                    <a:p>
                      <a:pPr algn="just"/>
                      <a:r>
                        <a:rPr lang="en-US" altLang="zh-TW" sz="3200" dirty="0"/>
                        <a:t>Investors paid capital gains taxes every year.</a:t>
                      </a:r>
                      <a:endParaRPr lang="zh-TW" altLang="en-US" sz="3200" dirty="0"/>
                    </a:p>
                  </a:txBody>
                  <a:tcPr marL="121920" marR="121920" marT="60960" marB="60960"/>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nvGraphicFramePr>
        <p:xfrm>
          <a:off x="6288022" y="3402045"/>
          <a:ext cx="5088565" cy="2804995"/>
        </p:xfrm>
        <a:graphic>
          <a:graphicData uri="http://schemas.openxmlformats.org/drawingml/2006/table">
            <a:tbl>
              <a:tblPr firstRow="1" bandRow="1">
                <a:tableStyleId>{284E427A-3D55-4303-BF80-6455036E1DE7}</a:tableStyleId>
              </a:tblPr>
              <a:tblGrid>
                <a:gridCol w="5088565">
                  <a:extLst>
                    <a:ext uri="{9D8B030D-6E8A-4147-A177-3AD203B41FA5}">
                      <a16:colId xmlns:a16="http://schemas.microsoft.com/office/drawing/2014/main" val="20000"/>
                    </a:ext>
                  </a:extLst>
                </a:gridCol>
              </a:tblGrid>
              <a:tr h="609600">
                <a:tc>
                  <a:txBody>
                    <a:bodyPr/>
                    <a:lstStyle/>
                    <a:p>
                      <a:pPr algn="ctr"/>
                      <a:r>
                        <a:rPr lang="en-US" altLang="zh-TW" sz="3200" dirty="0"/>
                        <a:t>In reality</a:t>
                      </a:r>
                      <a:endParaRPr lang="zh-TW" altLang="en-US" sz="3200" dirty="0"/>
                    </a:p>
                  </a:txBody>
                  <a:tcPr marL="121920" marR="121920" marT="60960" marB="60960"/>
                </a:tc>
                <a:extLst>
                  <a:ext uri="{0D108BD9-81ED-4DB2-BD59-A6C34878D82A}">
                    <a16:rowId xmlns:a16="http://schemas.microsoft.com/office/drawing/2014/main" val="10000"/>
                  </a:ext>
                </a:extLst>
              </a:tr>
              <a:tr h="2195395">
                <a:tc>
                  <a:txBody>
                    <a:bodyPr/>
                    <a:lstStyle/>
                    <a:p>
                      <a:pPr algn="just"/>
                      <a:r>
                        <a:rPr lang="en-US" altLang="zh-TW" sz="3200" dirty="0"/>
                        <a:t>Capital gains taxes are paid only at the time the investor </a:t>
                      </a:r>
                      <a:r>
                        <a:rPr lang="en-US" altLang="zh-TW" sz="3200" b="1" dirty="0"/>
                        <a:t>sells the stock and realizes the gain</a:t>
                      </a:r>
                      <a:r>
                        <a:rPr lang="en-US" altLang="zh-TW" sz="3200" dirty="0"/>
                        <a:t>.</a:t>
                      </a:r>
                      <a:endParaRPr lang="zh-TW" altLang="en-US" sz="3200" dirty="0"/>
                    </a:p>
                  </a:txBody>
                  <a:tcPr marL="121920" marR="121920" marT="60960" marB="6096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2466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09262" y="377576"/>
            <a:ext cx="10895743" cy="1485900"/>
          </a:xfrm>
        </p:spPr>
        <p:txBody>
          <a:bodyPr>
            <a:noAutofit/>
          </a:bodyPr>
          <a:lstStyle/>
          <a:p>
            <a:r>
              <a:rPr lang="en-US" altLang="zh-TW" sz="4267" b="1" dirty="0"/>
              <a:t>Determining the Actual Tax Advantage of Debt</a:t>
            </a:r>
            <a:endParaRPr lang="zh-TW" altLang="en-US" sz="4267" b="1" dirty="0"/>
          </a:p>
        </p:txBody>
      </p:sp>
      <p:sp>
        <p:nvSpPr>
          <p:cNvPr id="3" name="內容版面配置區 2"/>
          <p:cNvSpPr>
            <a:spLocks noGrp="1"/>
          </p:cNvSpPr>
          <p:nvPr>
            <p:ph idx="1"/>
          </p:nvPr>
        </p:nvSpPr>
        <p:spPr>
          <a:xfrm>
            <a:off x="609600" y="1412776"/>
            <a:ext cx="10478955" cy="5445224"/>
          </a:xfrm>
        </p:spPr>
        <p:txBody>
          <a:bodyPr>
            <a:normAutofit/>
          </a:bodyPr>
          <a:lstStyle/>
          <a:p>
            <a:pPr lvl="1" algn="just">
              <a:lnSpc>
                <a:spcPts val="5333"/>
              </a:lnSpc>
              <a:buFont typeface="Wingdings" pitchFamily="2" charset="2"/>
              <a:buChar char="Ø"/>
            </a:pPr>
            <a:r>
              <a:rPr lang="en-US" altLang="zh-TW" sz="3200" i="0" dirty="0"/>
              <a:t>Deferring the payment of capital gains taxes lowers the present value of the taxes, which can be interpreted as a </a:t>
            </a:r>
            <a:r>
              <a:rPr lang="en-US" altLang="zh-TW" sz="3200" b="1" dirty="0"/>
              <a:t>lower effective capital gains tax rate</a:t>
            </a:r>
            <a:r>
              <a:rPr lang="en-US" altLang="zh-TW" sz="3200" dirty="0"/>
              <a:t>. </a:t>
            </a:r>
          </a:p>
          <a:p>
            <a:pPr lvl="1" algn="just">
              <a:lnSpc>
                <a:spcPts val="5333"/>
              </a:lnSpc>
              <a:buFont typeface="Wingdings" pitchFamily="2" charset="2"/>
              <a:buChar char="Ø"/>
            </a:pPr>
            <a:r>
              <a:rPr lang="en-US" altLang="zh-TW" sz="3200" i="0" dirty="0"/>
              <a:t>To example, given a capital gains tax rate of 20% and an interest rate of 6%, holding the asset for 10 more years lowers the effective tax rate this year to </a:t>
            </a:r>
          </a:p>
          <a:p>
            <a:pPr marL="609585" lvl="1" indent="0" algn="just">
              <a:lnSpc>
                <a:spcPts val="5333"/>
              </a:lnSpc>
              <a:buNone/>
            </a:pPr>
            <a:r>
              <a:rPr lang="en-US" altLang="zh-TW" sz="3200" i="0" dirty="0"/>
              <a:t>			(20%)/1.06</a:t>
            </a:r>
            <a:r>
              <a:rPr lang="en-US" altLang="zh-TW" sz="3200" i="0" baseline="30000" dirty="0"/>
              <a:t>10</a:t>
            </a:r>
            <a:r>
              <a:rPr lang="en-US" altLang="zh-TW" sz="3200" i="0" dirty="0"/>
              <a:t> =</a:t>
            </a:r>
            <a:r>
              <a:rPr lang="zh-TW" altLang="en-US" sz="3200" i="0" dirty="0"/>
              <a:t> </a:t>
            </a:r>
            <a:r>
              <a:rPr lang="en-US" altLang="zh-TW" sz="3200" i="0" dirty="0"/>
              <a:t>11.2%.</a:t>
            </a:r>
          </a:p>
          <a:p>
            <a:pPr lvl="1" algn="just">
              <a:lnSpc>
                <a:spcPts val="5333"/>
              </a:lnSpc>
              <a:buFont typeface="Wingdings" pitchFamily="2" charset="2"/>
              <a:buChar char="Ø"/>
            </a:pPr>
            <a:endParaRPr lang="zh-TW" altLang="en-US" sz="32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61</a:t>
            </a:fld>
            <a:endParaRPr lang="zh-TW" altLang="en-US"/>
          </a:p>
        </p:txBody>
      </p:sp>
    </p:spTree>
    <p:extLst>
      <p:ext uri="{BB962C8B-B14F-4D97-AF65-F5344CB8AC3E}">
        <p14:creationId xmlns:p14="http://schemas.microsoft.com/office/powerpoint/2010/main" val="4062667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62</a:t>
            </a:fld>
            <a:endParaRPr lang="zh-TW" altLang="en-US"/>
          </a:p>
        </p:txBody>
      </p:sp>
      <p:sp>
        <p:nvSpPr>
          <p:cNvPr id="3" name="內容版面配置區 2"/>
          <p:cNvSpPr>
            <a:spLocks noGrp="1"/>
          </p:cNvSpPr>
          <p:nvPr>
            <p:ph idx="1"/>
          </p:nvPr>
        </p:nvSpPr>
        <p:spPr>
          <a:xfrm>
            <a:off x="609600" y="1508787"/>
            <a:ext cx="10766987" cy="1732789"/>
          </a:xfrm>
        </p:spPr>
        <p:txBody>
          <a:bodyPr>
            <a:normAutofit/>
          </a:bodyPr>
          <a:lstStyle/>
          <a:p>
            <a:pPr lvl="1" algn="just">
              <a:lnSpc>
                <a:spcPts val="4800"/>
              </a:lnSpc>
              <a:buFont typeface="Wingdings" pitchFamily="2" charset="2"/>
              <a:buChar char="Ø"/>
            </a:pPr>
            <a:r>
              <a:rPr lang="en-US" altLang="zh-TW" sz="3200" i="0" dirty="0"/>
              <a:t>Investors with accrued losses that they can use to offset gains face a zero effective capital gains tax rate. </a:t>
            </a:r>
          </a:p>
          <a:p>
            <a:pPr lvl="1" algn="just">
              <a:lnSpc>
                <a:spcPts val="4800"/>
              </a:lnSpc>
              <a:buFont typeface="Wingdings" pitchFamily="2" charset="2"/>
              <a:buChar char="Ø"/>
            </a:pPr>
            <a:endParaRPr lang="zh-TW" altLang="en-US" sz="3200" i="0" dirty="0"/>
          </a:p>
        </p:txBody>
      </p:sp>
      <p:sp>
        <p:nvSpPr>
          <p:cNvPr id="5" name="圓角矩形 4"/>
          <p:cNvSpPr/>
          <p:nvPr/>
        </p:nvSpPr>
        <p:spPr>
          <a:xfrm>
            <a:off x="1583499" y="3236979"/>
            <a:ext cx="4032448"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67" dirty="0"/>
              <a:t>investors with longer holding periods of with accrued losses</a:t>
            </a:r>
            <a:endParaRPr lang="zh-TW" altLang="en-US" sz="2667" dirty="0"/>
          </a:p>
        </p:txBody>
      </p:sp>
      <p:sp>
        <p:nvSpPr>
          <p:cNvPr id="6" name="圓角矩形 5"/>
          <p:cNvSpPr/>
          <p:nvPr/>
        </p:nvSpPr>
        <p:spPr>
          <a:xfrm>
            <a:off x="6960096" y="3236979"/>
            <a:ext cx="4032448" cy="201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67" dirty="0"/>
              <a:t>face a lower tax rate on equity income</a:t>
            </a:r>
          </a:p>
        </p:txBody>
      </p:sp>
      <p:sp>
        <p:nvSpPr>
          <p:cNvPr id="7" name="內容版面配置區 2"/>
          <p:cNvSpPr txBox="1">
            <a:spLocks/>
          </p:cNvSpPr>
          <p:nvPr/>
        </p:nvSpPr>
        <p:spPr>
          <a:xfrm>
            <a:off x="6480044" y="5248606"/>
            <a:ext cx="4632721" cy="1732789"/>
          </a:xfrm>
          <a:prstGeom prst="rect">
            <a:avLst/>
          </a:prstGeom>
        </p:spPr>
        <p:txBody>
          <a:bodyPr vert="horz" lIns="121920" tIns="60960" rIns="121920" bIns="6096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585" lvl="1" indent="0" algn="just">
              <a:lnSpc>
                <a:spcPts val="4800"/>
              </a:lnSpc>
              <a:buNone/>
            </a:pPr>
            <a:r>
              <a:rPr lang="en-US" altLang="zh-TW" sz="3200" dirty="0"/>
              <a:t>(</a:t>
            </a:r>
            <a:r>
              <a:rPr lang="en-US" altLang="zh-TW" sz="3200" b="1" dirty="0"/>
              <a:t>decreasing</a:t>
            </a:r>
            <a:r>
              <a:rPr lang="en-US" altLang="zh-TW" sz="3200" dirty="0"/>
              <a:t> the effective tax advantage of debt)</a:t>
            </a:r>
            <a:endParaRPr lang="zh-TW" altLang="en-US" sz="3467" dirty="0"/>
          </a:p>
        </p:txBody>
      </p:sp>
      <p:sp>
        <p:nvSpPr>
          <p:cNvPr id="8" name="向右箭號 7"/>
          <p:cNvSpPr/>
          <p:nvPr/>
        </p:nvSpPr>
        <p:spPr>
          <a:xfrm>
            <a:off x="5807968" y="4005064"/>
            <a:ext cx="960107" cy="384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標題 1">
            <a:extLst>
              <a:ext uri="{FF2B5EF4-FFF2-40B4-BE49-F238E27FC236}">
                <a16:creationId xmlns:a16="http://schemas.microsoft.com/office/drawing/2014/main" id="{08CAB22E-E521-49E7-B70E-EDCFB90BCB2C}"/>
              </a:ext>
            </a:extLst>
          </p:cNvPr>
          <p:cNvSpPr txBox="1">
            <a:spLocks/>
          </p:cNvSpPr>
          <p:nvPr/>
        </p:nvSpPr>
        <p:spPr>
          <a:xfrm>
            <a:off x="909262" y="377576"/>
            <a:ext cx="10895743" cy="1485900"/>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altLang="zh-TW" sz="4267" b="1"/>
              <a:t>Determining the Actual Tax Advantage of Debt</a:t>
            </a:r>
            <a:endParaRPr lang="zh-TW" altLang="en-US" sz="4267" b="1" dirty="0"/>
          </a:p>
        </p:txBody>
      </p:sp>
    </p:spTree>
    <p:extLst>
      <p:ext uri="{BB962C8B-B14F-4D97-AF65-F5344CB8AC3E}">
        <p14:creationId xmlns:p14="http://schemas.microsoft.com/office/powerpoint/2010/main" val="29460504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12507" y="1600200"/>
                <a:ext cx="10766987" cy="5093163"/>
              </a:xfrm>
            </p:spPr>
            <p:txBody>
              <a:bodyPr>
                <a:normAutofit/>
              </a:bodyPr>
              <a:lstStyle/>
              <a:p>
                <a:pPr marL="685783" indent="-685783" algn="just">
                  <a:lnSpc>
                    <a:spcPts val="4933"/>
                  </a:lnSpc>
                  <a:buFont typeface="+mj-lt"/>
                  <a:buAutoNum type="arabicPeriod" startAt="2"/>
                </a:pPr>
                <a:r>
                  <a:rPr lang="en-US" altLang="zh-TW" sz="3467" dirty="0"/>
                  <a:t>The computation of the tax rate on equity income</a:t>
                </a:r>
                <a:r>
                  <a:rPr lang="en-US" altLang="en-US" sz="3733" b="1" i="1" dirty="0">
                    <a:sym typeface="Symbol" pitchFamily="18" charset="2"/>
                  </a:rPr>
                  <a:t></a:t>
                </a:r>
                <a14:m>
                  <m:oMath xmlns:m="http://schemas.openxmlformats.org/officeDocument/2006/math">
                    <m:r>
                      <m:rPr>
                        <m:nor/>
                      </m:rPr>
                      <a:rPr lang="en-US" altLang="zh-TW" sz="3733" b="1" i="1" baseline="-25000" dirty="0"/>
                      <m:t>e</m:t>
                    </m:r>
                  </m:oMath>
                </a14:m>
                <a:r>
                  <a:rPr lang="en-US" altLang="zh-TW" sz="3467" dirty="0"/>
                  <a:t>.</a:t>
                </a:r>
              </a:p>
              <a:p>
                <a:pPr lvl="1" algn="just">
                  <a:lnSpc>
                    <a:spcPts val="4933"/>
                  </a:lnSpc>
                  <a:buFont typeface="Wingdings" pitchFamily="2" charset="2"/>
                  <a:buChar char="Ø"/>
                </a:pPr>
                <a:r>
                  <a:rPr lang="en-US" altLang="zh-TW" sz="3467" i="0" dirty="0"/>
                  <a:t>Computing the tax rate on equity income requires computing a weighted average of the two rates (</a:t>
                </a:r>
                <a:r>
                  <a:rPr lang="en-US" altLang="zh-TW" sz="3200" b="1" i="0" dirty="0"/>
                  <a:t>dividend</a:t>
                </a:r>
                <a:r>
                  <a:rPr lang="en-US" altLang="zh-TW" sz="3200" i="0" dirty="0"/>
                  <a:t> and </a:t>
                </a:r>
                <a:r>
                  <a:rPr lang="en-US" altLang="zh-TW" sz="3200" b="1" i="0" dirty="0"/>
                  <a:t>capital gains</a:t>
                </a:r>
                <a:r>
                  <a:rPr lang="en-US" altLang="zh-TW" sz="3467" i="0" dirty="0"/>
                  <a:t>).</a:t>
                </a:r>
              </a:p>
              <a:p>
                <a:pPr lvl="1" algn="just">
                  <a:lnSpc>
                    <a:spcPts val="4933"/>
                  </a:lnSpc>
                  <a:buFont typeface="Wingdings" pitchFamily="2" charset="2"/>
                  <a:buChar char="Ø"/>
                </a:pPr>
                <a:r>
                  <a:rPr lang="en-US" altLang="zh-TW" sz="3467" i="0" dirty="0"/>
                  <a:t> In computing the weights, it is important that they reflect a firm's actual payout policy. </a:t>
                </a:r>
              </a:p>
              <a:p>
                <a:pPr lvl="1" algn="just">
                  <a:lnSpc>
                    <a:spcPts val="4933"/>
                  </a:lnSpc>
                  <a:buFont typeface="Wingdings" pitchFamily="2" charset="2"/>
                  <a:buChar char="Ø"/>
                </a:pPr>
                <a:endParaRPr lang="zh-TW" altLang="en-US" sz="3467" i="0"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12507" y="1600200"/>
                <a:ext cx="10766987" cy="5093163"/>
              </a:xfrm>
              <a:blipFill rotWithShape="1">
                <a:blip r:embed="rId3"/>
                <a:stretch>
                  <a:fillRect l="-1529" t="-1916" r="-1586"/>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73DA0BB7-265A-403C-9275-D587AB510EDC}" type="slidenum">
              <a:rPr lang="zh-TW" altLang="en-US" smtClean="0"/>
              <a:t>63</a:t>
            </a:fld>
            <a:endParaRPr lang="zh-TW" altLang="en-US"/>
          </a:p>
        </p:txBody>
      </p:sp>
      <p:sp>
        <p:nvSpPr>
          <p:cNvPr id="7" name="標題 1">
            <a:extLst>
              <a:ext uri="{FF2B5EF4-FFF2-40B4-BE49-F238E27FC236}">
                <a16:creationId xmlns:a16="http://schemas.microsoft.com/office/drawing/2014/main" id="{B8951BB0-1870-49EF-B1B6-C1B2C794DC9B}"/>
              </a:ext>
            </a:extLst>
          </p:cNvPr>
          <p:cNvSpPr>
            <a:spLocks noGrp="1"/>
          </p:cNvSpPr>
          <p:nvPr>
            <p:ph type="title"/>
          </p:nvPr>
        </p:nvSpPr>
        <p:spPr>
          <a:xfrm>
            <a:off x="909262" y="377576"/>
            <a:ext cx="10895743" cy="1485900"/>
          </a:xfrm>
        </p:spPr>
        <p:txBody>
          <a:bodyPr>
            <a:noAutofit/>
          </a:bodyPr>
          <a:lstStyle/>
          <a:p>
            <a:r>
              <a:rPr lang="en-US" altLang="zh-TW" sz="4267" b="1" dirty="0"/>
              <a:t>Determining the Actual Tax Advantage of Debt</a:t>
            </a:r>
            <a:endParaRPr lang="zh-TW" altLang="en-US" sz="4267" b="1" dirty="0"/>
          </a:p>
        </p:txBody>
      </p:sp>
    </p:spTree>
    <p:extLst>
      <p:ext uri="{BB962C8B-B14F-4D97-AF65-F5344CB8AC3E}">
        <p14:creationId xmlns:p14="http://schemas.microsoft.com/office/powerpoint/2010/main" val="141350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8258" y="1143006"/>
            <a:ext cx="10972800" cy="772683"/>
          </a:xfrm>
        </p:spPr>
        <p:txBody>
          <a:bodyPr>
            <a:normAutofit/>
          </a:bodyPr>
          <a:lstStyle/>
          <a:p>
            <a:pPr marL="0" indent="0" algn="just">
              <a:lnSpc>
                <a:spcPts val="4800"/>
              </a:lnSpc>
              <a:buNone/>
            </a:pPr>
            <a:r>
              <a:rPr lang="en-US" altLang="zh-TW" sz="3467" dirty="0"/>
              <a:t>3.</a:t>
            </a:r>
            <a:endParaRPr lang="zh-TW" altLang="en-US" sz="3467"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64</a:t>
            </a:fld>
            <a:endParaRPr lang="zh-TW" altLang="en-US"/>
          </a:p>
        </p:txBody>
      </p:sp>
      <p:graphicFrame>
        <p:nvGraphicFramePr>
          <p:cNvPr id="5" name="表格 4"/>
          <p:cNvGraphicFramePr>
            <a:graphicFrameLocks noGrp="1"/>
          </p:cNvGraphicFramePr>
          <p:nvPr>
            <p:extLst>
              <p:ext uri="{D42A27DB-BD31-4B8C-83A1-F6EECF244321}">
                <p14:modId xmlns:p14="http://schemas.microsoft.com/office/powerpoint/2010/main" val="3634491042"/>
              </p:ext>
            </p:extLst>
          </p:nvPr>
        </p:nvGraphicFramePr>
        <p:xfrm>
          <a:off x="1391479" y="1700809"/>
          <a:ext cx="4920546" cy="2905383"/>
        </p:xfrm>
        <a:graphic>
          <a:graphicData uri="http://schemas.openxmlformats.org/drawingml/2006/table">
            <a:tbl>
              <a:tblPr firstRow="1" bandRow="1">
                <a:tableStyleId>{35758FB7-9AC5-4552-8A53-C91805E547FA}</a:tableStyleId>
              </a:tblPr>
              <a:tblGrid>
                <a:gridCol w="4920546">
                  <a:extLst>
                    <a:ext uri="{9D8B030D-6E8A-4147-A177-3AD203B41FA5}">
                      <a16:colId xmlns:a16="http://schemas.microsoft.com/office/drawing/2014/main" val="20000"/>
                    </a:ext>
                  </a:extLst>
                </a:gridCol>
              </a:tblGrid>
              <a:tr h="650240">
                <a:tc>
                  <a:txBody>
                    <a:bodyPr/>
                    <a:lstStyle/>
                    <a:p>
                      <a:pPr algn="ctr"/>
                      <a:r>
                        <a:rPr lang="en-US" altLang="zh-TW" sz="3500" dirty="0"/>
                        <a:t>Assumed</a:t>
                      </a:r>
                      <a:endParaRPr lang="zh-TW" altLang="en-US" sz="3500" dirty="0"/>
                    </a:p>
                  </a:txBody>
                  <a:tcPr marL="121920" marR="121920" marT="60960" marB="60960"/>
                </a:tc>
                <a:extLst>
                  <a:ext uri="{0D108BD9-81ED-4DB2-BD59-A6C34878D82A}">
                    <a16:rowId xmlns:a16="http://schemas.microsoft.com/office/drawing/2014/main" val="10000"/>
                  </a:ext>
                </a:extLst>
              </a:tr>
              <a:tr h="2250063">
                <a:tc>
                  <a:txBody>
                    <a:bodyPr/>
                    <a:lstStyle/>
                    <a:p>
                      <a:pPr algn="just"/>
                      <a:r>
                        <a:rPr lang="en-US" altLang="zh-TW" sz="3500" dirty="0"/>
                        <a:t>The top marginal federal income tax rates for the investor.</a:t>
                      </a:r>
                      <a:endParaRPr lang="zh-TW" altLang="en-US" sz="3500" dirty="0"/>
                    </a:p>
                  </a:txBody>
                  <a:tcPr marL="121920" marR="121920" marT="60960" marB="60960"/>
                </a:tc>
                <a:extLst>
                  <a:ext uri="{0D108BD9-81ED-4DB2-BD59-A6C34878D82A}">
                    <a16:rowId xmlns:a16="http://schemas.microsoft.com/office/drawing/2014/main" val="10001"/>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247571683"/>
              </p:ext>
            </p:extLst>
          </p:nvPr>
        </p:nvGraphicFramePr>
        <p:xfrm>
          <a:off x="6695321" y="1722120"/>
          <a:ext cx="4754557" cy="2926547"/>
        </p:xfrm>
        <a:graphic>
          <a:graphicData uri="http://schemas.openxmlformats.org/drawingml/2006/table">
            <a:tbl>
              <a:tblPr firstRow="1" bandRow="1">
                <a:tableStyleId>{284E427A-3D55-4303-BF80-6455036E1DE7}</a:tableStyleId>
              </a:tblPr>
              <a:tblGrid>
                <a:gridCol w="4754557">
                  <a:extLst>
                    <a:ext uri="{9D8B030D-6E8A-4147-A177-3AD203B41FA5}">
                      <a16:colId xmlns:a16="http://schemas.microsoft.com/office/drawing/2014/main" val="20000"/>
                    </a:ext>
                  </a:extLst>
                </a:gridCol>
              </a:tblGrid>
              <a:tr h="671027">
                <a:tc>
                  <a:txBody>
                    <a:bodyPr/>
                    <a:lstStyle/>
                    <a:p>
                      <a:pPr algn="ctr"/>
                      <a:r>
                        <a:rPr lang="en-US" altLang="zh-TW" sz="3500" dirty="0"/>
                        <a:t>In reality</a:t>
                      </a:r>
                      <a:endParaRPr lang="zh-TW" altLang="en-US" sz="3500" dirty="0"/>
                    </a:p>
                  </a:txBody>
                  <a:tcPr marL="121920" marR="121920" marT="60960" marB="60960"/>
                </a:tc>
                <a:extLst>
                  <a:ext uri="{0D108BD9-81ED-4DB2-BD59-A6C34878D82A}">
                    <a16:rowId xmlns:a16="http://schemas.microsoft.com/office/drawing/2014/main" val="10000"/>
                  </a:ext>
                </a:extLst>
              </a:tr>
              <a:tr h="2235200">
                <a:tc>
                  <a:txBody>
                    <a:bodyPr/>
                    <a:lstStyle/>
                    <a:p>
                      <a:pPr algn="l"/>
                      <a:r>
                        <a:rPr lang="en-US" altLang="zh-TW" sz="3500" dirty="0"/>
                        <a:t>Rates vary for individual investors, and many investors face lower rates.</a:t>
                      </a:r>
                    </a:p>
                  </a:txBody>
                  <a:tcPr marL="121920" marR="121920" marT="60960" marB="60960"/>
                </a:tc>
                <a:extLst>
                  <a:ext uri="{0D108BD9-81ED-4DB2-BD59-A6C34878D82A}">
                    <a16:rowId xmlns:a16="http://schemas.microsoft.com/office/drawing/2014/main" val="10001"/>
                  </a:ext>
                </a:extLst>
              </a:tr>
            </a:tbl>
          </a:graphicData>
        </a:graphic>
      </p:graphicFrame>
      <p:sp>
        <p:nvSpPr>
          <p:cNvPr id="7" name="內容版面配置區 2"/>
          <p:cNvSpPr txBox="1">
            <a:spLocks/>
          </p:cNvSpPr>
          <p:nvPr/>
        </p:nvSpPr>
        <p:spPr>
          <a:xfrm>
            <a:off x="1295467" y="5061181"/>
            <a:ext cx="9985109" cy="1536171"/>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4800"/>
              </a:lnSpc>
              <a:buFont typeface="Wingdings" pitchFamily="2" charset="2"/>
              <a:buChar char="Ø"/>
            </a:pPr>
            <a:r>
              <a:rPr lang="en-US" altLang="zh-TW" sz="3467" dirty="0"/>
              <a:t>At lower rates, the effects of personal taxes are less substantial.</a:t>
            </a:r>
            <a:endParaRPr lang="zh-TW" altLang="en-US" sz="3467" dirty="0"/>
          </a:p>
        </p:txBody>
      </p:sp>
      <p:sp>
        <p:nvSpPr>
          <p:cNvPr id="8" name="標題 1">
            <a:extLst>
              <a:ext uri="{FF2B5EF4-FFF2-40B4-BE49-F238E27FC236}">
                <a16:creationId xmlns:a16="http://schemas.microsoft.com/office/drawing/2014/main" id="{D15F8789-F950-4D5B-AC6E-71EF0B5AC9E5}"/>
              </a:ext>
            </a:extLst>
          </p:cNvPr>
          <p:cNvSpPr>
            <a:spLocks noGrp="1"/>
          </p:cNvSpPr>
          <p:nvPr>
            <p:ph type="title"/>
          </p:nvPr>
        </p:nvSpPr>
        <p:spPr>
          <a:xfrm>
            <a:off x="909262" y="298064"/>
            <a:ext cx="10895743" cy="1485900"/>
          </a:xfrm>
        </p:spPr>
        <p:txBody>
          <a:bodyPr>
            <a:noAutofit/>
          </a:bodyPr>
          <a:lstStyle/>
          <a:p>
            <a:r>
              <a:rPr lang="en-US" altLang="zh-TW" sz="4267" b="1" dirty="0"/>
              <a:t>Determining the Actual Tax Advantage of Debt</a:t>
            </a:r>
            <a:endParaRPr lang="zh-TW" altLang="en-US" sz="4267" b="1" dirty="0"/>
          </a:p>
        </p:txBody>
      </p:sp>
    </p:spTree>
    <p:extLst>
      <p:ext uri="{BB962C8B-B14F-4D97-AF65-F5344CB8AC3E}">
        <p14:creationId xmlns:p14="http://schemas.microsoft.com/office/powerpoint/2010/main" val="1181635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73DA0BB7-265A-403C-9275-D587AB510EDC}" type="slidenum">
              <a:rPr lang="zh-TW" altLang="en-US" smtClean="0"/>
              <a:t>65</a:t>
            </a:fld>
            <a:endParaRPr lang="zh-TW" altLang="en-US"/>
          </a:p>
        </p:txBody>
      </p:sp>
      <p:sp>
        <p:nvSpPr>
          <p:cNvPr id="7" name="內容版面配置區 2"/>
          <p:cNvSpPr txBox="1">
            <a:spLocks/>
          </p:cNvSpPr>
          <p:nvPr/>
        </p:nvSpPr>
        <p:spPr>
          <a:xfrm>
            <a:off x="1295467" y="1508787"/>
            <a:ext cx="9889099" cy="4800533"/>
          </a:xfrm>
          <a:prstGeom prst="rect">
            <a:avLst/>
          </a:prstGeom>
        </p:spPr>
        <p:txBody>
          <a:bodyPr vert="horz" lIns="121920" tIns="60960" rIns="121920" bIns="6096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4800"/>
              </a:lnSpc>
              <a:buFont typeface="Wingdings" pitchFamily="2" charset="2"/>
              <a:buChar char="Ø"/>
            </a:pPr>
            <a:r>
              <a:rPr lang="en-US" altLang="zh-TW" dirty="0">
                <a:sym typeface="Wingdings" pitchFamily="2" charset="2"/>
              </a:rPr>
              <a:t>Many investors face no personal taxes.</a:t>
            </a:r>
            <a:endParaRPr lang="en-US" altLang="zh-TW" dirty="0"/>
          </a:p>
          <a:p>
            <a:pPr lvl="1" algn="just">
              <a:lnSpc>
                <a:spcPts val="4800"/>
              </a:lnSpc>
              <a:buFont typeface="Arial" pitchFamily="34" charset="0"/>
              <a:buChar char="•"/>
            </a:pPr>
            <a:r>
              <a:rPr lang="en-US" altLang="zh-TW" sz="3200" dirty="0"/>
              <a:t>For example, investments held in retirement savings accounts or pension funds that are not subject to taxes.</a:t>
            </a:r>
          </a:p>
          <a:p>
            <a:pPr lvl="1" algn="just">
              <a:lnSpc>
                <a:spcPts val="4800"/>
              </a:lnSpc>
              <a:buFont typeface="Arial" pitchFamily="34" charset="0"/>
              <a:buChar char="•"/>
            </a:pPr>
            <a:r>
              <a:rPr lang="en-US" altLang="zh-TW" sz="3200" dirty="0"/>
              <a:t>For these investors, the effective tax advantage of debt is  the full corporate tax rate.</a:t>
            </a:r>
          </a:p>
          <a:p>
            <a:pPr marL="609585" lvl="1" indent="0" algn="just">
              <a:lnSpc>
                <a:spcPts val="4800"/>
              </a:lnSpc>
              <a:buNone/>
            </a:pPr>
            <a:r>
              <a:rPr lang="en-US" altLang="zh-TW" sz="3200" dirty="0"/>
              <a:t>    </a:t>
            </a:r>
            <a:r>
              <a:rPr lang="en-US" altLang="zh-TW" sz="3200" dirty="0">
                <a:sym typeface="Wingdings" pitchFamily="2" charset="2"/>
              </a:rPr>
              <a:t>  </a:t>
            </a:r>
            <a:r>
              <a:rPr lang="en-US" altLang="en-US" sz="3200" i="1" dirty="0">
                <a:sym typeface="Symbol" pitchFamily="18" charset="2"/>
              </a:rPr>
              <a:t></a:t>
            </a:r>
            <a:r>
              <a:rPr lang="en-US" altLang="en-US" sz="3200" i="1" dirty="0"/>
              <a:t>*</a:t>
            </a:r>
            <a:r>
              <a:rPr lang="en-US" altLang="en-US" sz="3200" dirty="0"/>
              <a:t> = </a:t>
            </a:r>
            <a:r>
              <a:rPr lang="en-US" altLang="en-US" sz="3200" i="1" dirty="0">
                <a:sym typeface="Symbol" pitchFamily="18" charset="2"/>
              </a:rPr>
              <a:t></a:t>
            </a:r>
            <a:r>
              <a:rPr lang="en-US" altLang="en-US" sz="3200" i="1" baseline="-25000" dirty="0">
                <a:sym typeface="Symbol" pitchFamily="18" charset="2"/>
              </a:rPr>
              <a:t>c</a:t>
            </a:r>
            <a:endParaRPr lang="zh-TW" altLang="zh-TW" sz="3200" dirty="0"/>
          </a:p>
        </p:txBody>
      </p:sp>
      <p:sp>
        <p:nvSpPr>
          <p:cNvPr id="5" name="標題 1">
            <a:extLst>
              <a:ext uri="{FF2B5EF4-FFF2-40B4-BE49-F238E27FC236}">
                <a16:creationId xmlns:a16="http://schemas.microsoft.com/office/drawing/2014/main" id="{C5CEA051-3220-48B2-B9FE-75D15601F78C}"/>
              </a:ext>
            </a:extLst>
          </p:cNvPr>
          <p:cNvSpPr>
            <a:spLocks noGrp="1"/>
          </p:cNvSpPr>
          <p:nvPr>
            <p:ph type="title"/>
          </p:nvPr>
        </p:nvSpPr>
        <p:spPr>
          <a:xfrm>
            <a:off x="909262" y="377576"/>
            <a:ext cx="10895743" cy="1485900"/>
          </a:xfrm>
        </p:spPr>
        <p:txBody>
          <a:bodyPr>
            <a:noAutofit/>
          </a:bodyPr>
          <a:lstStyle/>
          <a:p>
            <a:r>
              <a:rPr lang="en-US" altLang="zh-TW" sz="4267" b="1" dirty="0"/>
              <a:t>Determining the Actual Tax Advantage of Debt</a:t>
            </a:r>
            <a:endParaRPr lang="zh-TW" altLang="en-US" sz="4267" b="1" dirty="0"/>
          </a:p>
        </p:txBody>
      </p:sp>
    </p:spTree>
    <p:extLst>
      <p:ext uri="{BB962C8B-B14F-4D97-AF65-F5344CB8AC3E}">
        <p14:creationId xmlns:p14="http://schemas.microsoft.com/office/powerpoint/2010/main" val="2351824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04528" y="140546"/>
            <a:ext cx="10972800" cy="1143000"/>
          </a:xfrm>
        </p:spPr>
        <p:txBody>
          <a:bodyPr>
            <a:normAutofit/>
          </a:bodyPr>
          <a:lstStyle/>
          <a:p>
            <a:r>
              <a:rPr lang="en-US" altLang="zh-TW" sz="5333" b="1" dirty="0"/>
              <a:t>The bottom line</a:t>
            </a:r>
            <a:endParaRPr lang="zh-TW" altLang="en-US" sz="5333" b="1" dirty="0"/>
          </a:p>
        </p:txBody>
      </p:sp>
      <p:sp>
        <p:nvSpPr>
          <p:cNvPr id="3" name="內容版面配置區 2"/>
          <p:cNvSpPr>
            <a:spLocks noGrp="1"/>
          </p:cNvSpPr>
          <p:nvPr>
            <p:ph idx="1"/>
          </p:nvPr>
        </p:nvSpPr>
        <p:spPr>
          <a:xfrm>
            <a:off x="904528" y="1147531"/>
            <a:ext cx="10382944" cy="5353811"/>
          </a:xfrm>
        </p:spPr>
        <p:txBody>
          <a:bodyPr>
            <a:normAutofit/>
          </a:bodyPr>
          <a:lstStyle/>
          <a:p>
            <a:pPr algn="just">
              <a:lnSpc>
                <a:spcPts val="4667"/>
              </a:lnSpc>
            </a:pPr>
            <a:r>
              <a:rPr lang="en-US" altLang="zh-TW" sz="3200" dirty="0"/>
              <a:t>Calculating the effective tax advantage of debt accurately is extremely difficult.</a:t>
            </a:r>
          </a:p>
          <a:p>
            <a:pPr algn="just">
              <a:lnSpc>
                <a:spcPts val="4667"/>
              </a:lnSpc>
            </a:pPr>
            <a:r>
              <a:rPr lang="en-US" altLang="zh-TW" sz="3200" dirty="0"/>
              <a:t>A firm must consider</a:t>
            </a:r>
          </a:p>
          <a:p>
            <a:pPr lvl="1" algn="just">
              <a:lnSpc>
                <a:spcPts val="4667"/>
              </a:lnSpc>
              <a:buFont typeface="Wingdings" pitchFamily="2" charset="2"/>
              <a:buChar char="Ø"/>
            </a:pPr>
            <a:r>
              <a:rPr lang="en-US" altLang="zh-TW" sz="2933" dirty="0"/>
              <a:t>the </a:t>
            </a:r>
            <a:r>
              <a:rPr lang="en-US" altLang="zh-TW" sz="2933" b="1" dirty="0"/>
              <a:t>tax bracket </a:t>
            </a:r>
            <a:r>
              <a:rPr lang="en-US" altLang="zh-TW" sz="2933" dirty="0"/>
              <a:t>of its typical </a:t>
            </a:r>
            <a:r>
              <a:rPr lang="en-US" altLang="zh-TW" sz="2933" u="sng" dirty="0"/>
              <a:t>debt holders </a:t>
            </a:r>
            <a:r>
              <a:rPr lang="en-US" altLang="zh-TW" sz="2933" dirty="0"/>
              <a:t>to estimate </a:t>
            </a:r>
            <a:r>
              <a:rPr lang="en-US" altLang="en-US" sz="3200" dirty="0">
                <a:sym typeface="Symbol" pitchFamily="18" charset="2"/>
              </a:rPr>
              <a:t></a:t>
            </a:r>
            <a:r>
              <a:rPr lang="en-US" altLang="en-US" sz="3200" baseline="-25000" dirty="0">
                <a:sym typeface="Symbol" pitchFamily="18" charset="2"/>
              </a:rPr>
              <a:t>i</a:t>
            </a:r>
            <a:r>
              <a:rPr lang="en-US" altLang="en-US" sz="3200" dirty="0"/>
              <a:t> </a:t>
            </a:r>
            <a:r>
              <a:rPr lang="en-US" altLang="zh-TW" sz="2933" dirty="0"/>
              <a:t>.</a:t>
            </a:r>
          </a:p>
          <a:p>
            <a:pPr lvl="1" algn="just">
              <a:lnSpc>
                <a:spcPts val="4667"/>
              </a:lnSpc>
              <a:buFont typeface="Wingdings" pitchFamily="2" charset="2"/>
              <a:buChar char="Ø"/>
            </a:pPr>
            <a:r>
              <a:rPr lang="en-US" altLang="zh-TW" sz="2933" dirty="0"/>
              <a:t>the </a:t>
            </a:r>
            <a:r>
              <a:rPr lang="en-US" altLang="zh-TW" sz="2933" b="1" dirty="0"/>
              <a:t>tax bracket </a:t>
            </a:r>
            <a:r>
              <a:rPr lang="en-US" altLang="zh-TW" sz="2933" dirty="0"/>
              <a:t>and </a:t>
            </a:r>
            <a:r>
              <a:rPr lang="en-US" altLang="zh-TW" sz="2933" b="1" dirty="0"/>
              <a:t>holding period </a:t>
            </a:r>
            <a:r>
              <a:rPr lang="en-US" altLang="zh-TW" sz="2933" dirty="0"/>
              <a:t>of its typical </a:t>
            </a:r>
            <a:r>
              <a:rPr lang="en-US" altLang="zh-TW" sz="2933" u="sng" dirty="0"/>
              <a:t>equity holders</a:t>
            </a:r>
            <a:r>
              <a:rPr lang="en-US" altLang="zh-TW" sz="2933" dirty="0"/>
              <a:t> to determine </a:t>
            </a:r>
            <a:r>
              <a:rPr lang="en-US" altLang="en-US" sz="3200" dirty="0">
                <a:sym typeface="Symbol" pitchFamily="18" charset="2"/>
              </a:rPr>
              <a:t></a:t>
            </a:r>
            <a:r>
              <a:rPr lang="en-US" altLang="en-US" sz="3200" baseline="-25000" dirty="0">
                <a:sym typeface="Symbol" pitchFamily="18" charset="2"/>
              </a:rPr>
              <a:t>e</a:t>
            </a:r>
            <a:r>
              <a:rPr lang="en-US" altLang="zh-TW" sz="2933" dirty="0"/>
              <a:t>.</a:t>
            </a:r>
          </a:p>
          <a:p>
            <a:pPr algn="just">
              <a:lnSpc>
                <a:spcPts val="4667"/>
              </a:lnSpc>
            </a:pPr>
            <a:r>
              <a:rPr lang="en-US" altLang="zh-TW" sz="3200" dirty="0"/>
              <a:t>While </a:t>
            </a:r>
            <a:r>
              <a:rPr lang="en-US" altLang="en-US" sz="3200" i="1" dirty="0">
                <a:sym typeface="Symbol" pitchFamily="18" charset="2"/>
              </a:rPr>
              <a:t></a:t>
            </a:r>
            <a:r>
              <a:rPr lang="en-US" altLang="en-US" sz="3200" i="1" dirty="0"/>
              <a:t>* </a:t>
            </a:r>
            <a:r>
              <a:rPr lang="en-US" altLang="zh-TW" sz="3200" dirty="0"/>
              <a:t>is likely to be somewhat below </a:t>
            </a:r>
            <a:r>
              <a:rPr lang="en-US" altLang="en-US" sz="3200" i="1" dirty="0">
                <a:sym typeface="Symbol" pitchFamily="18" charset="2"/>
              </a:rPr>
              <a:t></a:t>
            </a:r>
            <a:r>
              <a:rPr lang="en-US" altLang="en-US" sz="3200" i="1" baseline="-25000" dirty="0">
                <a:sym typeface="Symbol" pitchFamily="18" charset="2"/>
              </a:rPr>
              <a:t>c</a:t>
            </a:r>
            <a:r>
              <a:rPr lang="en-US" altLang="zh-TW" sz="3200" dirty="0"/>
              <a:t> , for the typical firm, exactly how much lower is open to debate. </a:t>
            </a:r>
            <a:endParaRPr lang="zh-TW" altLang="en-US" sz="3200"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66</a:t>
            </a:fld>
            <a:endParaRPr lang="zh-TW" altLang="en-US"/>
          </a:p>
        </p:txBody>
      </p:sp>
    </p:spTree>
    <p:extLst>
      <p:ext uri="{BB962C8B-B14F-4D97-AF65-F5344CB8AC3E}">
        <p14:creationId xmlns:p14="http://schemas.microsoft.com/office/powerpoint/2010/main" val="1729574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8326" y="212060"/>
            <a:ext cx="10972800" cy="1143000"/>
          </a:xfrm>
        </p:spPr>
        <p:txBody>
          <a:bodyPr>
            <a:normAutofit/>
          </a:bodyPr>
          <a:lstStyle/>
          <a:p>
            <a:r>
              <a:rPr lang="en-US" altLang="zh-TW" sz="4800" b="1" dirty="0"/>
              <a:t>Cutting the Dividend Tax Rate</a:t>
            </a:r>
            <a:endParaRPr lang="zh-TW" altLang="en-US" sz="4800" b="1" dirty="0"/>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t>67</a:t>
            </a:fld>
            <a:endParaRPr lang="zh-TW" altLang="en-US"/>
          </a:p>
        </p:txBody>
      </p:sp>
      <p:pic>
        <p:nvPicPr>
          <p:cNvPr id="2050" name="Picture 2" descr="C:\M\北科\碩一上\財務管理與資訊應用\CH15\20191116_223947.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5300"/>
                    </a14:imgEffect>
                    <a14:imgEffect>
                      <a14:brightnessContrast bright="40000"/>
                    </a14:imgEffect>
                  </a14:imgLayer>
                </a14:imgProps>
              </a:ext>
              <a:ext uri="{28A0092B-C50C-407E-A947-70E740481C1C}">
                <a14:useLocalDpi xmlns:a14="http://schemas.microsoft.com/office/drawing/2010/main" val="0"/>
              </a:ext>
            </a:extLst>
          </a:blip>
          <a:srcRect l="6236" t="2398" r="4487" b="9326"/>
          <a:stretch/>
        </p:blipFill>
        <p:spPr bwMode="auto">
          <a:xfrm rot="-60000">
            <a:off x="1104042" y="1302646"/>
            <a:ext cx="9983917" cy="512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80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04ACAC-74E6-4302-9BF1-F504F63ED691}"/>
              </a:ext>
            </a:extLst>
          </p:cNvPr>
          <p:cNvSpPr>
            <a:spLocks noGrp="1"/>
          </p:cNvSpPr>
          <p:nvPr>
            <p:ph type="title"/>
          </p:nvPr>
        </p:nvSpPr>
        <p:spPr/>
        <p:txBody>
          <a:bodyPr>
            <a:normAutofit fontScale="90000"/>
          </a:bodyPr>
          <a:lstStyle/>
          <a:p>
            <a:r>
              <a:rPr lang="en-US" altLang="zh-TW" dirty="0">
                <a:latin typeface="+mn-lt"/>
              </a:rPr>
              <a:t>15.5 </a:t>
            </a:r>
            <a:br>
              <a:rPr lang="en-US" altLang="zh-TW" dirty="0">
                <a:latin typeface="+mn-lt"/>
              </a:rPr>
            </a:br>
            <a:r>
              <a:rPr lang="en-US" altLang="zh-TW" b="1" dirty="0">
                <a:latin typeface="+mn-lt"/>
              </a:rPr>
              <a:t>Optimal Capital Structure with Taxes</a:t>
            </a:r>
            <a:endParaRPr lang="zh-TW" altLang="en-US" dirty="0">
              <a:latin typeface="+mn-lt"/>
            </a:endParaRPr>
          </a:p>
        </p:txBody>
      </p:sp>
      <p:sp>
        <p:nvSpPr>
          <p:cNvPr id="5" name="文字版面配置區 4">
            <a:extLst>
              <a:ext uri="{FF2B5EF4-FFF2-40B4-BE49-F238E27FC236}">
                <a16:creationId xmlns:a16="http://schemas.microsoft.com/office/drawing/2014/main" id="{01CF33AC-1324-4B97-ACCF-B92DD4C209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238347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6965" y="1257300"/>
            <a:ext cx="8139959" cy="5372100"/>
          </a:xfrm>
          <a:prstGeom prst="rect">
            <a:avLst/>
          </a:prstGeom>
        </p:spPr>
      </p:pic>
    </p:spTree>
    <p:extLst>
      <p:ext uri="{BB962C8B-B14F-4D97-AF65-F5344CB8AC3E}">
        <p14:creationId xmlns:p14="http://schemas.microsoft.com/office/powerpoint/2010/main" val="60807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83D6B6-6466-46E8-B20C-0EA875DFFD06}"/>
              </a:ext>
            </a:extLst>
          </p:cNvPr>
          <p:cNvSpPr>
            <a:spLocks noGrp="1"/>
          </p:cNvSpPr>
          <p:nvPr>
            <p:ph type="title"/>
          </p:nvPr>
        </p:nvSpPr>
        <p:spPr/>
        <p:txBody>
          <a:bodyPr/>
          <a:lstStyle/>
          <a:p>
            <a:r>
              <a:rPr lang="en-US" altLang="zh-TW" dirty="0"/>
              <a:t>Interest Tax Shield </a:t>
            </a:r>
            <a:endParaRPr lang="zh-TW" altLang="en-US" dirty="0"/>
          </a:p>
        </p:txBody>
      </p:sp>
      <p:sp>
        <p:nvSpPr>
          <p:cNvPr id="5" name="內容版面配置區 4">
            <a:extLst>
              <a:ext uri="{FF2B5EF4-FFF2-40B4-BE49-F238E27FC236}">
                <a16:creationId xmlns:a16="http://schemas.microsoft.com/office/drawing/2014/main" id="{1137B984-2025-4755-BDF7-2E799ED4A054}"/>
              </a:ext>
            </a:extLst>
          </p:cNvPr>
          <p:cNvSpPr>
            <a:spLocks noGrp="1"/>
          </p:cNvSpPr>
          <p:nvPr>
            <p:ph idx="1"/>
          </p:nvPr>
        </p:nvSpPr>
        <p:spPr>
          <a:xfrm>
            <a:off x="1371600" y="1428750"/>
            <a:ext cx="9601200" cy="3581400"/>
          </a:xfrm>
        </p:spPr>
        <p:txBody>
          <a:bodyPr>
            <a:normAutofit/>
          </a:bodyPr>
          <a:lstStyle/>
          <a:p>
            <a:r>
              <a:rPr lang="en-US" altLang="zh-TW" dirty="0"/>
              <a:t>The </a:t>
            </a:r>
            <a:r>
              <a:rPr lang="en-US" altLang="zh-TW" dirty="0">
                <a:solidFill>
                  <a:srgbClr val="FF0000"/>
                </a:solidFill>
              </a:rPr>
              <a:t>Interest Tax Shield </a:t>
            </a:r>
            <a:r>
              <a:rPr lang="en-US" altLang="zh-TW" dirty="0"/>
              <a:t>is the reduction in taxes paid due to the tax deductibility of interest.</a:t>
            </a:r>
          </a:p>
          <a:p>
            <a:pPr marL="0" indent="0">
              <a:buNone/>
            </a:pPr>
            <a:endParaRPr lang="en-US" altLang="zh-TW" dirty="0"/>
          </a:p>
        </p:txBody>
      </p:sp>
      <p:pic>
        <p:nvPicPr>
          <p:cNvPr id="2" name="圖片 1">
            <a:extLst>
              <a:ext uri="{FF2B5EF4-FFF2-40B4-BE49-F238E27FC236}">
                <a16:creationId xmlns:a16="http://schemas.microsoft.com/office/drawing/2014/main" id="{BD7747E8-0EAF-4B8F-97F0-9C3EA88B4A6D}"/>
              </a:ext>
            </a:extLst>
          </p:cNvPr>
          <p:cNvPicPr>
            <a:picLocks noChangeAspect="1"/>
          </p:cNvPicPr>
          <p:nvPr/>
        </p:nvPicPr>
        <p:blipFill>
          <a:blip r:embed="rId2"/>
          <a:stretch>
            <a:fillRect/>
          </a:stretch>
        </p:blipFill>
        <p:spPr>
          <a:xfrm>
            <a:off x="2904446" y="1840215"/>
            <a:ext cx="5273497" cy="5273497"/>
          </a:xfrm>
          <a:prstGeom prst="rect">
            <a:avLst/>
          </a:prstGeom>
        </p:spPr>
      </p:pic>
    </p:spTree>
    <p:extLst>
      <p:ext uri="{BB962C8B-B14F-4D97-AF65-F5344CB8AC3E}">
        <p14:creationId xmlns:p14="http://schemas.microsoft.com/office/powerpoint/2010/main" val="14520622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5008" t="17373" r="8514" b="6983"/>
          <a:stretch/>
        </p:blipFill>
        <p:spPr>
          <a:xfrm>
            <a:off x="2717800" y="1557867"/>
            <a:ext cx="6578600" cy="3852334"/>
          </a:xfrm>
          <a:prstGeom prst="rect">
            <a:avLst/>
          </a:prstGeom>
        </p:spPr>
      </p:pic>
      <p:pic>
        <p:nvPicPr>
          <p:cNvPr id="3" name="圖片 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81796"/>
          <a:stretch/>
        </p:blipFill>
        <p:spPr>
          <a:xfrm>
            <a:off x="2286000" y="630767"/>
            <a:ext cx="7607300" cy="927100"/>
          </a:xfrm>
          <a:prstGeom prst="rect">
            <a:avLst/>
          </a:prstGeom>
        </p:spPr>
      </p:pic>
      <p:pic>
        <p:nvPicPr>
          <p:cNvPr id="5" name="圖片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2020"/>
          <a:stretch/>
        </p:blipFill>
        <p:spPr>
          <a:xfrm>
            <a:off x="2438400" y="5748867"/>
            <a:ext cx="7607300" cy="406400"/>
          </a:xfrm>
          <a:prstGeom prst="rect">
            <a:avLst/>
          </a:prstGeom>
        </p:spPr>
      </p:pic>
    </p:spTree>
    <p:extLst>
      <p:ext uri="{BB962C8B-B14F-4D97-AF65-F5344CB8AC3E}">
        <p14:creationId xmlns:p14="http://schemas.microsoft.com/office/powerpoint/2010/main" val="2677445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6800" y="939800"/>
            <a:ext cx="7518400" cy="4965700"/>
          </a:xfrm>
          <a:prstGeom prst="rect">
            <a:avLst/>
          </a:prstGeom>
        </p:spPr>
      </p:pic>
    </p:spTree>
    <p:extLst>
      <p:ext uri="{BB962C8B-B14F-4D97-AF65-F5344CB8AC3E}">
        <p14:creationId xmlns:p14="http://schemas.microsoft.com/office/powerpoint/2010/main" val="1834846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3">
            <a:extLst>
              <a:ext uri="{28A0092B-C50C-407E-A947-70E740481C1C}">
                <a14:useLocalDpi xmlns:a14="http://schemas.microsoft.com/office/drawing/2010/main" val="0"/>
              </a:ext>
            </a:extLst>
          </a:blip>
          <a:srcRect l="7518" t="20627" r="9785" b="16157"/>
          <a:stretch/>
        </p:blipFill>
        <p:spPr>
          <a:xfrm>
            <a:off x="2836332" y="1837266"/>
            <a:ext cx="6333067" cy="3412067"/>
          </a:xfrm>
          <a:prstGeom prst="rect">
            <a:avLst/>
          </a:prstGeom>
        </p:spPr>
      </p:pic>
      <p:pic>
        <p:nvPicPr>
          <p:cNvPr id="3" name="圖片 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81569"/>
          <a:stretch/>
        </p:blipFill>
        <p:spPr>
          <a:xfrm>
            <a:off x="2260600" y="723900"/>
            <a:ext cx="7658100" cy="994833"/>
          </a:xfrm>
          <a:prstGeom prst="rect">
            <a:avLst/>
          </a:prstGeom>
        </p:spPr>
      </p:pic>
      <p:pic>
        <p:nvPicPr>
          <p:cNvPr id="5" name="圖片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7765" r="9121"/>
          <a:stretch/>
        </p:blipFill>
        <p:spPr>
          <a:xfrm>
            <a:off x="2396067" y="5427130"/>
            <a:ext cx="6959599" cy="660399"/>
          </a:xfrm>
          <a:prstGeom prst="rect">
            <a:avLst/>
          </a:prstGeom>
        </p:spPr>
      </p:pic>
    </p:spTree>
    <p:extLst>
      <p:ext uri="{BB962C8B-B14F-4D97-AF65-F5344CB8AC3E}">
        <p14:creationId xmlns:p14="http://schemas.microsoft.com/office/powerpoint/2010/main" val="8621571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2500" y="1320800"/>
            <a:ext cx="7747000" cy="4216400"/>
          </a:xfrm>
          <a:prstGeom prst="rect">
            <a:avLst/>
          </a:prstGeom>
        </p:spPr>
      </p:pic>
    </p:spTree>
    <p:extLst>
      <p:ext uri="{BB962C8B-B14F-4D97-AF65-F5344CB8AC3E}">
        <p14:creationId xmlns:p14="http://schemas.microsoft.com/office/powerpoint/2010/main" val="3122409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l="40238"/>
          <a:stretch/>
        </p:blipFill>
        <p:spPr>
          <a:xfrm>
            <a:off x="5401732" y="685800"/>
            <a:ext cx="4250267" cy="5473700"/>
          </a:xfrm>
          <a:prstGeom prst="rect">
            <a:avLst/>
          </a:prstGeom>
        </p:spPr>
      </p:pic>
      <p:pic>
        <p:nvPicPr>
          <p:cNvPr id="3" name="圖片 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62857"/>
          <a:stretch/>
        </p:blipFill>
        <p:spPr>
          <a:xfrm>
            <a:off x="2311400" y="618066"/>
            <a:ext cx="2641600" cy="5473700"/>
          </a:xfrm>
          <a:prstGeom prst="rect">
            <a:avLst/>
          </a:prstGeom>
        </p:spPr>
      </p:pic>
    </p:spTree>
    <p:extLst>
      <p:ext uri="{BB962C8B-B14F-4D97-AF65-F5344CB8AC3E}">
        <p14:creationId xmlns:p14="http://schemas.microsoft.com/office/powerpoint/2010/main" val="6524650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700" y="1371600"/>
            <a:ext cx="7581900" cy="4102100"/>
          </a:xfrm>
          <a:prstGeom prst="rect">
            <a:avLst/>
          </a:prstGeom>
        </p:spPr>
      </p:pic>
    </p:spTree>
    <p:extLst>
      <p:ext uri="{BB962C8B-B14F-4D97-AF65-F5344CB8AC3E}">
        <p14:creationId xmlns:p14="http://schemas.microsoft.com/office/powerpoint/2010/main" val="13902579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700" y="1219200"/>
            <a:ext cx="7594600" cy="4419600"/>
          </a:xfrm>
          <a:prstGeom prst="rect">
            <a:avLst/>
          </a:prstGeom>
        </p:spPr>
      </p:pic>
    </p:spTree>
    <p:extLst>
      <p:ext uri="{BB962C8B-B14F-4D97-AF65-F5344CB8AC3E}">
        <p14:creationId xmlns:p14="http://schemas.microsoft.com/office/powerpoint/2010/main" val="9273271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0300" y="927100"/>
            <a:ext cx="7378700" cy="5003800"/>
          </a:xfrm>
          <a:prstGeom prst="rect">
            <a:avLst/>
          </a:prstGeom>
        </p:spPr>
      </p:pic>
    </p:spTree>
    <p:extLst>
      <p:ext uri="{BB962C8B-B14F-4D97-AF65-F5344CB8AC3E}">
        <p14:creationId xmlns:p14="http://schemas.microsoft.com/office/powerpoint/2010/main" val="61603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24100" y="1079500"/>
            <a:ext cx="7531100" cy="4686300"/>
          </a:xfrm>
          <a:prstGeom prst="rect">
            <a:avLst/>
          </a:prstGeom>
        </p:spPr>
      </p:pic>
    </p:spTree>
    <p:extLst>
      <p:ext uri="{BB962C8B-B14F-4D97-AF65-F5344CB8AC3E}">
        <p14:creationId xmlns:p14="http://schemas.microsoft.com/office/powerpoint/2010/main" val="3312348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1100" y="1079500"/>
            <a:ext cx="7277100" cy="4699000"/>
          </a:xfrm>
          <a:prstGeom prst="rect">
            <a:avLst/>
          </a:prstGeom>
        </p:spPr>
      </p:pic>
      <p:pic>
        <p:nvPicPr>
          <p:cNvPr id="3" name="圖片 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449" t="62366" r="44794" b="34527"/>
          <a:stretch/>
        </p:blipFill>
        <p:spPr>
          <a:xfrm>
            <a:off x="4699000" y="5915049"/>
            <a:ext cx="1583267" cy="146026"/>
          </a:xfrm>
          <a:prstGeom prst="rect">
            <a:avLst/>
          </a:prstGeom>
        </p:spPr>
      </p:pic>
      <p:pic>
        <p:nvPicPr>
          <p:cNvPr id="4" name="圖片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509" t="53964" r="37463" b="23018"/>
          <a:stretch/>
        </p:blipFill>
        <p:spPr>
          <a:xfrm>
            <a:off x="6392298" y="5527110"/>
            <a:ext cx="584200" cy="1081616"/>
          </a:xfrm>
          <a:prstGeom prst="rect">
            <a:avLst/>
          </a:prstGeom>
        </p:spPr>
      </p:pic>
      <p:pic>
        <p:nvPicPr>
          <p:cNvPr id="5" name="圖片 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646" t="53964" r="74229" b="23018"/>
          <a:stretch/>
        </p:blipFill>
        <p:spPr>
          <a:xfrm>
            <a:off x="3598333" y="5520267"/>
            <a:ext cx="1100667" cy="1081616"/>
          </a:xfrm>
          <a:prstGeom prst="rect">
            <a:avLst/>
          </a:prstGeom>
        </p:spPr>
      </p:pic>
      <p:sp>
        <p:nvSpPr>
          <p:cNvPr id="6" name="文字方塊 5"/>
          <p:cNvSpPr txBox="1"/>
          <p:nvPr/>
        </p:nvSpPr>
        <p:spPr>
          <a:xfrm>
            <a:off x="5498059" y="5979036"/>
            <a:ext cx="692818" cy="400110"/>
          </a:xfrm>
          <a:prstGeom prst="rect">
            <a:avLst/>
          </a:prstGeom>
          <a:noFill/>
        </p:spPr>
        <p:txBody>
          <a:bodyPr wrap="none" rtlCol="0">
            <a:spAutoFit/>
          </a:bodyPr>
          <a:lstStyle/>
          <a:p>
            <a:r>
              <a:rPr lang="en-US" altLang="zh-TW" sz="2000" b="1" dirty="0">
                <a:latin typeface="新細明體" panose="02020500000000000000" pitchFamily="18" charset="-120"/>
                <a:ea typeface="新細明體" panose="02020500000000000000" pitchFamily="18" charset="-120"/>
              </a:rPr>
              <a:t>35</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a:t>
            </a:r>
            <a:endParaRPr lang="zh-TW" altLang="en-US" sz="2000" b="1" dirty="0">
              <a:latin typeface="新細明體" panose="02020500000000000000" pitchFamily="18" charset="-120"/>
              <a:ea typeface="新細明體" panose="02020500000000000000" pitchFamily="18" charset="-120"/>
            </a:endParaRPr>
          </a:p>
        </p:txBody>
      </p:sp>
      <p:pic>
        <p:nvPicPr>
          <p:cNvPr id="7" name="圖片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449" t="64448" r="52417" b="23018"/>
          <a:stretch/>
        </p:blipFill>
        <p:spPr>
          <a:xfrm>
            <a:off x="4699000" y="6012904"/>
            <a:ext cx="1028575" cy="588979"/>
          </a:xfrm>
          <a:prstGeom prst="rect">
            <a:avLst/>
          </a:prstGeom>
        </p:spPr>
      </p:pic>
      <p:pic>
        <p:nvPicPr>
          <p:cNvPr id="8" name="圖片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930" t="64448" r="44912" b="23018"/>
          <a:stretch/>
        </p:blipFill>
        <p:spPr>
          <a:xfrm>
            <a:off x="6089650" y="6011328"/>
            <a:ext cx="302648" cy="588979"/>
          </a:xfrm>
          <a:prstGeom prst="rect">
            <a:avLst/>
          </a:prstGeom>
        </p:spPr>
      </p:pic>
      <p:sp>
        <p:nvSpPr>
          <p:cNvPr id="9" name="文字方塊 8"/>
          <p:cNvSpPr txBox="1"/>
          <p:nvPr/>
        </p:nvSpPr>
        <p:spPr>
          <a:xfrm>
            <a:off x="4872567" y="5514939"/>
            <a:ext cx="1415772" cy="400110"/>
          </a:xfrm>
          <a:prstGeom prst="rect">
            <a:avLst/>
          </a:prstGeom>
          <a:noFill/>
        </p:spPr>
        <p:txBody>
          <a:bodyPr wrap="none" rtlCol="0">
            <a:spAutoFit/>
          </a:bodyPr>
          <a:lstStyle/>
          <a:p>
            <a:r>
              <a:rPr lang="en-US" altLang="zh-TW" sz="2000" b="1" dirty="0">
                <a:latin typeface="新細明體" panose="02020500000000000000" pitchFamily="18" charset="-120"/>
                <a:ea typeface="新細明體" panose="02020500000000000000" pitchFamily="18" charset="-120"/>
              </a:rPr>
              <a:t>15</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35</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a:t>
            </a:r>
            <a:endParaRPr lang="zh-TW" altLang="en-US" sz="2000" b="1" dirty="0">
              <a:latin typeface="新細明體" panose="02020500000000000000" pitchFamily="18" charset="-120"/>
              <a:ea typeface="新細明體" panose="02020500000000000000" pitchFamily="18" charset="-120"/>
            </a:endParaRPr>
          </a:p>
        </p:txBody>
      </p:sp>
      <p:sp>
        <p:nvSpPr>
          <p:cNvPr id="10" name="文字方塊 9"/>
          <p:cNvSpPr txBox="1"/>
          <p:nvPr/>
        </p:nvSpPr>
        <p:spPr>
          <a:xfrm>
            <a:off x="6895059" y="5772649"/>
            <a:ext cx="1021433" cy="400110"/>
          </a:xfrm>
          <a:prstGeom prst="rect">
            <a:avLst/>
          </a:prstGeom>
          <a:noFill/>
        </p:spPr>
        <p:txBody>
          <a:bodyPr wrap="none" rtlCol="0">
            <a:spAutoFit/>
          </a:bodyPr>
          <a:lstStyle/>
          <a:p>
            <a:r>
              <a:rPr lang="en-US" altLang="zh-TW" sz="2000" b="1" dirty="0">
                <a:latin typeface="新細明體" panose="02020500000000000000" pitchFamily="18" charset="-120"/>
                <a:ea typeface="新細明體" panose="02020500000000000000" pitchFamily="18" charset="-120"/>
              </a:rPr>
              <a:t>-</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30.8</a:t>
            </a:r>
            <a:r>
              <a:rPr lang="zh-TW" altLang="en-US" sz="2000" b="1" dirty="0">
                <a:latin typeface="新細明體" panose="02020500000000000000" pitchFamily="18" charset="-120"/>
                <a:ea typeface="新細明體" panose="02020500000000000000" pitchFamily="18" charset="-120"/>
              </a:rPr>
              <a:t> </a:t>
            </a:r>
            <a:r>
              <a:rPr lang="en-US" altLang="zh-TW" sz="2000" b="1" dirty="0">
                <a:latin typeface="新細明體" panose="02020500000000000000" pitchFamily="18" charset="-120"/>
                <a:ea typeface="新細明體" panose="02020500000000000000" pitchFamily="18" charset="-120"/>
              </a:rPr>
              <a:t>%</a:t>
            </a:r>
            <a:endParaRPr lang="zh-TW" altLang="en-US" sz="2000" b="1" dirty="0">
              <a:latin typeface="新細明體" panose="02020500000000000000" pitchFamily="18" charset="-120"/>
              <a:ea typeface="新細明體" panose="02020500000000000000" pitchFamily="18" charset="-120"/>
            </a:endParaRPr>
          </a:p>
        </p:txBody>
      </p:sp>
    </p:spTree>
    <p:extLst>
      <p:ext uri="{BB962C8B-B14F-4D97-AF65-F5344CB8AC3E}">
        <p14:creationId xmlns:p14="http://schemas.microsoft.com/office/powerpoint/2010/main" val="101987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183D6B6-6466-46E8-B20C-0EA875DFFD06}"/>
              </a:ext>
            </a:extLst>
          </p:cNvPr>
          <p:cNvSpPr>
            <a:spLocks noGrp="1"/>
          </p:cNvSpPr>
          <p:nvPr>
            <p:ph type="title"/>
          </p:nvPr>
        </p:nvSpPr>
        <p:spPr/>
        <p:txBody>
          <a:bodyPr/>
          <a:lstStyle/>
          <a:p>
            <a:r>
              <a:rPr lang="en-US" altLang="zh-TW" dirty="0"/>
              <a:t>Interest Tax Shield </a:t>
            </a:r>
            <a:endParaRPr lang="zh-TW" altLang="en-US" dirty="0"/>
          </a:p>
        </p:txBody>
      </p:sp>
      <p:sp>
        <p:nvSpPr>
          <p:cNvPr id="5" name="內容版面配置區 4">
            <a:extLst>
              <a:ext uri="{FF2B5EF4-FFF2-40B4-BE49-F238E27FC236}">
                <a16:creationId xmlns:a16="http://schemas.microsoft.com/office/drawing/2014/main" id="{1137B984-2025-4755-BDF7-2E799ED4A054}"/>
              </a:ext>
            </a:extLst>
          </p:cNvPr>
          <p:cNvSpPr>
            <a:spLocks noGrp="1"/>
          </p:cNvSpPr>
          <p:nvPr>
            <p:ph idx="1"/>
          </p:nvPr>
        </p:nvSpPr>
        <p:spPr>
          <a:xfrm>
            <a:off x="1371600" y="1272709"/>
            <a:ext cx="10731357" cy="5179462"/>
          </a:xfrm>
        </p:spPr>
        <p:txBody>
          <a:bodyPr>
            <a:normAutofit/>
          </a:bodyPr>
          <a:lstStyle/>
          <a:p>
            <a:endParaRPr lang="en-US" altLang="zh-TW" dirty="0"/>
          </a:p>
          <a:p>
            <a:r>
              <a:rPr lang="en-US" altLang="zh-TW" dirty="0"/>
              <a:t>Where does the additional $140 million come from?</a:t>
            </a:r>
          </a:p>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r>
              <a:rPr lang="en-US" altLang="zh-TW" dirty="0"/>
              <a:t>In Macy’s case, the gain is equal to the reduction in taxes with leverage: </a:t>
            </a:r>
          </a:p>
          <a:p>
            <a:pPr marL="0" indent="0">
              <a:buNone/>
            </a:pPr>
            <a:r>
              <a:rPr lang="en-US" altLang="zh-TW" dirty="0"/>
              <a:t>       – Look: $980 million − $840 million = $140 million. </a:t>
            </a:r>
          </a:p>
          <a:p>
            <a:pPr marL="0" indent="0">
              <a:buNone/>
            </a:pPr>
            <a:r>
              <a:rPr lang="en-US" altLang="zh-TW" dirty="0"/>
              <a:t>       – The interest payments provided a tax savings of 35% × $400 million = $140 million.</a:t>
            </a:r>
          </a:p>
        </p:txBody>
      </p:sp>
      <p:pic>
        <p:nvPicPr>
          <p:cNvPr id="13" name="圖片 12">
            <a:extLst>
              <a:ext uri="{FF2B5EF4-FFF2-40B4-BE49-F238E27FC236}">
                <a16:creationId xmlns:a16="http://schemas.microsoft.com/office/drawing/2014/main" id="{948C092A-F392-4A48-B463-EC755FE86AEF}"/>
              </a:ext>
            </a:extLst>
          </p:cNvPr>
          <p:cNvPicPr>
            <a:picLocks noChangeAspect="1"/>
          </p:cNvPicPr>
          <p:nvPr/>
        </p:nvPicPr>
        <p:blipFill rotWithShape="1">
          <a:blip r:embed="rId2"/>
          <a:srcRect r="7088" b="9019"/>
          <a:stretch/>
        </p:blipFill>
        <p:spPr>
          <a:xfrm>
            <a:off x="1865775" y="2135686"/>
            <a:ext cx="7667625" cy="2176249"/>
          </a:xfrm>
          <a:prstGeom prst="rect">
            <a:avLst/>
          </a:prstGeom>
        </p:spPr>
      </p:pic>
      <p:pic>
        <p:nvPicPr>
          <p:cNvPr id="14" name="圖片 13">
            <a:extLst>
              <a:ext uri="{FF2B5EF4-FFF2-40B4-BE49-F238E27FC236}">
                <a16:creationId xmlns:a16="http://schemas.microsoft.com/office/drawing/2014/main" id="{A939ACCC-8559-4A3C-9C51-B45EF5982062}"/>
              </a:ext>
            </a:extLst>
          </p:cNvPr>
          <p:cNvPicPr>
            <a:picLocks noChangeAspect="1"/>
          </p:cNvPicPr>
          <p:nvPr/>
        </p:nvPicPr>
        <p:blipFill>
          <a:blip r:embed="rId3"/>
          <a:stretch>
            <a:fillRect/>
          </a:stretch>
        </p:blipFill>
        <p:spPr>
          <a:xfrm>
            <a:off x="5588179" y="3185139"/>
            <a:ext cx="871804" cy="487722"/>
          </a:xfrm>
          <a:prstGeom prst="rect">
            <a:avLst/>
          </a:prstGeom>
        </p:spPr>
      </p:pic>
      <p:pic>
        <p:nvPicPr>
          <p:cNvPr id="15" name="圖片 14">
            <a:extLst>
              <a:ext uri="{FF2B5EF4-FFF2-40B4-BE49-F238E27FC236}">
                <a16:creationId xmlns:a16="http://schemas.microsoft.com/office/drawing/2014/main" id="{4F2CB81C-5DE6-4957-8506-C26B60DBC3E1}"/>
              </a:ext>
            </a:extLst>
          </p:cNvPr>
          <p:cNvPicPr>
            <a:picLocks noChangeAspect="1"/>
          </p:cNvPicPr>
          <p:nvPr/>
        </p:nvPicPr>
        <p:blipFill>
          <a:blip r:embed="rId3"/>
          <a:stretch>
            <a:fillRect/>
          </a:stretch>
        </p:blipFill>
        <p:spPr>
          <a:xfrm>
            <a:off x="5588179" y="3672861"/>
            <a:ext cx="871804" cy="487722"/>
          </a:xfrm>
          <a:prstGeom prst="rect">
            <a:avLst/>
          </a:prstGeom>
        </p:spPr>
      </p:pic>
      <p:pic>
        <p:nvPicPr>
          <p:cNvPr id="16" name="圖片 15">
            <a:extLst>
              <a:ext uri="{FF2B5EF4-FFF2-40B4-BE49-F238E27FC236}">
                <a16:creationId xmlns:a16="http://schemas.microsoft.com/office/drawing/2014/main" id="{5D3615A7-F690-4802-B626-D88BB2564742}"/>
              </a:ext>
            </a:extLst>
          </p:cNvPr>
          <p:cNvPicPr>
            <a:picLocks noChangeAspect="1"/>
          </p:cNvPicPr>
          <p:nvPr/>
        </p:nvPicPr>
        <p:blipFill>
          <a:blip r:embed="rId3"/>
          <a:stretch>
            <a:fillRect/>
          </a:stretch>
        </p:blipFill>
        <p:spPr>
          <a:xfrm>
            <a:off x="8064251" y="3672861"/>
            <a:ext cx="871804" cy="487722"/>
          </a:xfrm>
          <a:prstGeom prst="rect">
            <a:avLst/>
          </a:prstGeom>
        </p:spPr>
      </p:pic>
    </p:spTree>
    <p:extLst>
      <p:ext uri="{BB962C8B-B14F-4D97-AF65-F5344CB8AC3E}">
        <p14:creationId xmlns:p14="http://schemas.microsoft.com/office/powerpoint/2010/main" val="23688498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00300" y="1308100"/>
            <a:ext cx="7378700" cy="4241800"/>
          </a:xfrm>
          <a:prstGeom prst="rect">
            <a:avLst/>
          </a:prstGeom>
        </p:spPr>
      </p:pic>
    </p:spTree>
    <p:extLst>
      <p:ext uri="{BB962C8B-B14F-4D97-AF65-F5344CB8AC3E}">
        <p14:creationId xmlns:p14="http://schemas.microsoft.com/office/powerpoint/2010/main" val="22866736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6800" y="965200"/>
            <a:ext cx="7518400" cy="4927600"/>
          </a:xfrm>
          <a:prstGeom prst="rect">
            <a:avLst/>
          </a:prstGeom>
        </p:spPr>
      </p:pic>
    </p:spTree>
    <p:extLst>
      <p:ext uri="{BB962C8B-B14F-4D97-AF65-F5344CB8AC3E}">
        <p14:creationId xmlns:p14="http://schemas.microsoft.com/office/powerpoint/2010/main" val="1189919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extLst>
              <a:ext uri="{28A0092B-C50C-407E-A947-70E740481C1C}">
                <a14:useLocalDpi xmlns:a14="http://schemas.microsoft.com/office/drawing/2010/main" val="0"/>
              </a:ext>
            </a:extLst>
          </a:blip>
          <a:srcRect l="5062" t="22988" r="7793"/>
          <a:stretch/>
        </p:blipFill>
        <p:spPr>
          <a:xfrm>
            <a:off x="2666999" y="1820333"/>
            <a:ext cx="6485467" cy="4254500"/>
          </a:xfrm>
          <a:prstGeom prst="rect">
            <a:avLst/>
          </a:prstGeom>
        </p:spPr>
      </p:pic>
      <p:pic>
        <p:nvPicPr>
          <p:cNvPr id="3" name="圖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226" b="79770"/>
          <a:stretch/>
        </p:blipFill>
        <p:spPr>
          <a:xfrm>
            <a:off x="2290233" y="643467"/>
            <a:ext cx="7442200" cy="1049866"/>
          </a:xfrm>
          <a:prstGeom prst="rect">
            <a:avLst/>
          </a:prstGeom>
        </p:spPr>
      </p:pic>
    </p:spTree>
    <p:extLst>
      <p:ext uri="{BB962C8B-B14F-4D97-AF65-F5344CB8AC3E}">
        <p14:creationId xmlns:p14="http://schemas.microsoft.com/office/powerpoint/2010/main" val="1386332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13000" y="1473200"/>
            <a:ext cx="7369013" cy="3913200"/>
          </a:xfrm>
          <a:prstGeom prst="rect">
            <a:avLst/>
          </a:prstGeom>
        </p:spPr>
      </p:pic>
    </p:spTree>
    <p:extLst>
      <p:ext uri="{BB962C8B-B14F-4D97-AF65-F5344CB8AC3E}">
        <p14:creationId xmlns:p14="http://schemas.microsoft.com/office/powerpoint/2010/main" val="3839932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7900" y="1282700"/>
            <a:ext cx="7696200" cy="4292600"/>
          </a:xfrm>
          <a:prstGeom prst="rect">
            <a:avLst/>
          </a:prstGeom>
        </p:spPr>
      </p:pic>
    </p:spTree>
    <p:extLst>
      <p:ext uri="{BB962C8B-B14F-4D97-AF65-F5344CB8AC3E}">
        <p14:creationId xmlns:p14="http://schemas.microsoft.com/office/powerpoint/2010/main" val="14696015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700" y="1117600"/>
            <a:ext cx="7594600" cy="4610100"/>
          </a:xfrm>
          <a:prstGeom prst="rect">
            <a:avLst/>
          </a:prstGeom>
        </p:spPr>
      </p:pic>
    </p:spTree>
    <p:extLst>
      <p:ext uri="{BB962C8B-B14F-4D97-AF65-F5344CB8AC3E}">
        <p14:creationId xmlns:p14="http://schemas.microsoft.com/office/powerpoint/2010/main" val="8933209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6800" y="1333500"/>
            <a:ext cx="7505700" cy="4191000"/>
          </a:xfrm>
          <a:prstGeom prst="rect">
            <a:avLst/>
          </a:prstGeom>
        </p:spPr>
      </p:pic>
    </p:spTree>
    <p:extLst>
      <p:ext uri="{BB962C8B-B14F-4D97-AF65-F5344CB8AC3E}">
        <p14:creationId xmlns:p14="http://schemas.microsoft.com/office/powerpoint/2010/main" val="3756701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74900" y="1193800"/>
            <a:ext cx="7442200" cy="4470400"/>
          </a:xfrm>
          <a:prstGeom prst="rect">
            <a:avLst/>
          </a:prstGeom>
        </p:spPr>
      </p:pic>
    </p:spTree>
    <p:extLst>
      <p:ext uri="{BB962C8B-B14F-4D97-AF65-F5344CB8AC3E}">
        <p14:creationId xmlns:p14="http://schemas.microsoft.com/office/powerpoint/2010/main" val="3053300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t="24289"/>
          <a:stretch/>
        </p:blipFill>
        <p:spPr>
          <a:xfrm>
            <a:off x="2099734" y="2167467"/>
            <a:ext cx="7620000" cy="3721099"/>
          </a:xfrm>
          <a:prstGeom prst="rect">
            <a:avLst/>
          </a:prstGeom>
        </p:spPr>
      </p:pic>
      <p:pic>
        <p:nvPicPr>
          <p:cNvPr id="3" name="圖片 2"/>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5711"/>
          <a:stretch/>
        </p:blipFill>
        <p:spPr>
          <a:xfrm>
            <a:off x="2099734" y="973667"/>
            <a:ext cx="7620000" cy="1193800"/>
          </a:xfrm>
          <a:prstGeom prst="rect">
            <a:avLst/>
          </a:prstGeom>
        </p:spPr>
      </p:pic>
    </p:spTree>
    <p:extLst>
      <p:ext uri="{BB962C8B-B14F-4D97-AF65-F5344CB8AC3E}">
        <p14:creationId xmlns:p14="http://schemas.microsoft.com/office/powerpoint/2010/main" val="2764666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36800" y="1219200"/>
            <a:ext cx="7505700" cy="4419600"/>
          </a:xfrm>
          <a:prstGeom prst="rect">
            <a:avLst/>
          </a:prstGeom>
        </p:spPr>
      </p:pic>
    </p:spTree>
    <p:extLst>
      <p:ext uri="{BB962C8B-B14F-4D97-AF65-F5344CB8AC3E}">
        <p14:creationId xmlns:p14="http://schemas.microsoft.com/office/powerpoint/2010/main" val="404656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204ACAC-74E6-4302-9BF1-F504F63ED691}"/>
              </a:ext>
            </a:extLst>
          </p:cNvPr>
          <p:cNvSpPr>
            <a:spLocks noGrp="1"/>
          </p:cNvSpPr>
          <p:nvPr>
            <p:ph type="title"/>
          </p:nvPr>
        </p:nvSpPr>
        <p:spPr/>
        <p:txBody>
          <a:bodyPr>
            <a:normAutofit fontScale="90000"/>
          </a:bodyPr>
          <a:lstStyle/>
          <a:p>
            <a:r>
              <a:rPr lang="en-US" altLang="zh-TW" dirty="0"/>
              <a:t>15.2</a:t>
            </a:r>
            <a:br>
              <a:rPr lang="en-US" altLang="zh-TW" dirty="0"/>
            </a:br>
            <a:r>
              <a:rPr lang="en-US" altLang="zh-TW" sz="5300" dirty="0"/>
              <a:t>Valuing the Interest Tax  Shield</a:t>
            </a:r>
            <a:br>
              <a:rPr lang="zh-TW" altLang="en-US" dirty="0"/>
            </a:br>
            <a:endParaRPr lang="zh-TW" altLang="en-US" dirty="0"/>
          </a:p>
        </p:txBody>
      </p:sp>
      <p:sp>
        <p:nvSpPr>
          <p:cNvPr id="5" name="文字版面配置區 4">
            <a:extLst>
              <a:ext uri="{FF2B5EF4-FFF2-40B4-BE49-F238E27FC236}">
                <a16:creationId xmlns:a16="http://schemas.microsoft.com/office/drawing/2014/main" id="{01CF33AC-1324-4B97-ACCF-B92DD4C209F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266079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1400" y="990600"/>
            <a:ext cx="7569200" cy="4876800"/>
          </a:xfrm>
          <a:prstGeom prst="rect">
            <a:avLst/>
          </a:prstGeom>
        </p:spPr>
      </p:pic>
    </p:spTree>
    <p:extLst>
      <p:ext uri="{BB962C8B-B14F-4D97-AF65-F5344CB8AC3E}">
        <p14:creationId xmlns:p14="http://schemas.microsoft.com/office/powerpoint/2010/main" val="3243490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49500" y="1308100"/>
            <a:ext cx="7493000" cy="4229100"/>
          </a:xfrm>
          <a:prstGeom prst="rect">
            <a:avLst/>
          </a:prstGeom>
        </p:spPr>
      </p:pic>
    </p:spTree>
    <p:extLst>
      <p:ext uri="{BB962C8B-B14F-4D97-AF65-F5344CB8AC3E}">
        <p14:creationId xmlns:p14="http://schemas.microsoft.com/office/powerpoint/2010/main" val="2387271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47900" y="1168400"/>
            <a:ext cx="7696200" cy="4508500"/>
          </a:xfrm>
          <a:prstGeom prst="rect">
            <a:avLst/>
          </a:prstGeom>
        </p:spPr>
      </p:pic>
    </p:spTree>
    <p:extLst>
      <p:ext uri="{BB962C8B-B14F-4D97-AF65-F5344CB8AC3E}">
        <p14:creationId xmlns:p14="http://schemas.microsoft.com/office/powerpoint/2010/main" val="38550241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謝謝大家」的圖片搜尋結果&quot;">
            <a:extLst>
              <a:ext uri="{FF2B5EF4-FFF2-40B4-BE49-F238E27FC236}">
                <a16:creationId xmlns:a16="http://schemas.microsoft.com/office/drawing/2014/main" id="{620CF405-0DAC-4BBA-8D22-787C07669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606" y="850400"/>
            <a:ext cx="9139290" cy="55851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829595"/>
      </p:ext>
    </p:extLst>
  </p:cSld>
  <p:clrMapOvr>
    <a:masterClrMapping/>
  </p:clrMapOvr>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977</TotalTime>
  <Words>4401</Words>
  <Application>Microsoft Macintosh PowerPoint</Application>
  <PresentationFormat>寬螢幕</PresentationFormat>
  <Paragraphs>444</Paragraphs>
  <Slides>93</Slides>
  <Notes>41</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2</vt:i4>
      </vt:variant>
      <vt:variant>
        <vt:lpstr>投影片標題</vt:lpstr>
      </vt:variant>
      <vt:variant>
        <vt:i4>93</vt:i4>
      </vt:variant>
    </vt:vector>
  </HeadingPairs>
  <TitlesOfParts>
    <vt:vector size="108" baseType="lpstr">
      <vt:lpstr>微軟正黑體</vt:lpstr>
      <vt:lpstr>新細明體</vt:lpstr>
      <vt:lpstr>標楷體</vt:lpstr>
      <vt:lpstr>Arial</vt:lpstr>
      <vt:lpstr>Arial Rounded MT Bold</vt:lpstr>
      <vt:lpstr>Bookman Old Style</vt:lpstr>
      <vt:lpstr>Calibri</vt:lpstr>
      <vt:lpstr>Cambria Math</vt:lpstr>
      <vt:lpstr>Chiller</vt:lpstr>
      <vt:lpstr>Franklin Gothic Book</vt:lpstr>
      <vt:lpstr>Symbol</vt:lpstr>
      <vt:lpstr>Wingdings</vt:lpstr>
      <vt:lpstr>裁剪</vt:lpstr>
      <vt:lpstr>文件</vt:lpstr>
      <vt:lpstr>Equation</vt:lpstr>
      <vt:lpstr>Chapter15 Debt and Taxes</vt:lpstr>
      <vt:lpstr>OUTLINE</vt:lpstr>
      <vt:lpstr>15.1  The Interest Tax Deduction </vt:lpstr>
      <vt:lpstr>The Interest Tax Deduction</vt:lpstr>
      <vt:lpstr>The Interest Tax Deduction</vt:lpstr>
      <vt:lpstr>The Interest Tax Deduction</vt:lpstr>
      <vt:lpstr>Interest Tax Shield </vt:lpstr>
      <vt:lpstr>Interest Tax Shield </vt:lpstr>
      <vt:lpstr>15.2 Valuing the Interest Tax  Shield </vt:lpstr>
      <vt:lpstr>The Interest Tax Shield and Firm Value</vt:lpstr>
      <vt:lpstr>PowerPoint 簡報</vt:lpstr>
      <vt:lpstr>PowerPoint 簡報</vt:lpstr>
      <vt:lpstr>MM Proposition I with Taxes</vt:lpstr>
      <vt:lpstr>Pizza and Taxes</vt:lpstr>
      <vt:lpstr>PowerPoint 簡報</vt:lpstr>
      <vt:lpstr>PowerPoint 簡報</vt:lpstr>
      <vt:lpstr>The Interest Tax Shield with Permanent Debt</vt:lpstr>
      <vt:lpstr>PowerPoint 簡報</vt:lpstr>
      <vt:lpstr>PowerPoint 簡報</vt:lpstr>
      <vt:lpstr>PowerPoint 簡報</vt:lpstr>
      <vt:lpstr>PowerPoint 簡報</vt:lpstr>
      <vt:lpstr>The Repatriation Tax : Why Some Cash-Rich Firms Borrow</vt:lpstr>
      <vt:lpstr>PowerPoint 簡報</vt:lpstr>
      <vt:lpstr>PowerPoint 簡報</vt:lpstr>
      <vt:lpstr>The Weighted Average Cost of Capital with Taxes</vt:lpstr>
      <vt:lpstr>PowerPoint 簡報</vt:lpstr>
      <vt:lpstr>PowerPoint 簡報</vt:lpstr>
      <vt:lpstr>PowerPoint 簡報</vt:lpstr>
      <vt:lpstr>PowerPoint 簡報</vt:lpstr>
      <vt:lpstr>The Interest Tax Shield with a Target Debt-Equity Ratio</vt:lpstr>
      <vt:lpstr>PowerPoint 簡報</vt:lpstr>
      <vt:lpstr>PowerPoint 簡報</vt:lpstr>
      <vt:lpstr>PowerPoint 簡報</vt:lpstr>
      <vt:lpstr>PowerPoint 簡報</vt:lpstr>
      <vt:lpstr>15.3  Recapitalizing to Capture the Tax Shield</vt:lpstr>
      <vt:lpstr>Recapitalization</vt:lpstr>
      <vt:lpstr>Recapitalization example</vt:lpstr>
      <vt:lpstr>PowerPoint 簡報</vt:lpstr>
      <vt:lpstr>PowerPoint 簡報</vt:lpstr>
      <vt:lpstr>PowerPoint 簡報</vt:lpstr>
      <vt:lpstr>15.4  Personal Taxes </vt:lpstr>
      <vt:lpstr>Personal Taxes</vt:lpstr>
      <vt:lpstr>Including Personal Taxes in the Interest Tax Shield </vt:lpstr>
      <vt:lpstr>Including Personal Taxes in the Interest Tax Shield </vt:lpstr>
      <vt:lpstr>PowerPoint 簡報</vt:lpstr>
      <vt:lpstr>Including Personal Taxes in the Interest Tax Shield </vt:lpstr>
      <vt:lpstr>PowerPoint 簡報</vt:lpstr>
      <vt:lpstr>PowerPoint 簡報</vt:lpstr>
      <vt:lpstr>PowerPoint 簡報</vt:lpstr>
      <vt:lpstr>Effective Tax Advantage of Debt</vt:lpstr>
      <vt:lpstr>Effective Tax Advantage of Debt</vt:lpstr>
      <vt:lpstr>Effective Tax Advantage of Debt</vt:lpstr>
      <vt:lpstr>EXAMPLE 15.5</vt:lpstr>
      <vt:lpstr>EXAMPLE 15.5 Calculating the Effective Tax Advantage of Debt</vt:lpstr>
      <vt:lpstr>PowerPoint 簡報</vt:lpstr>
      <vt:lpstr>Valuing the Interest Tax Shield with Personal Taxes</vt:lpstr>
      <vt:lpstr>Valuing the Interest Tax Shield with Personal Taxes</vt:lpstr>
      <vt:lpstr>EXAMPLE 15.6</vt:lpstr>
      <vt:lpstr>EXAMPLE 15.6 Estimating the Interest Tax Shield with Personal Taxes</vt:lpstr>
      <vt:lpstr>Determining the Actual Tax Advantage of Debt</vt:lpstr>
      <vt:lpstr>Determining the Actual Tax Advantage of Debt</vt:lpstr>
      <vt:lpstr>PowerPoint 簡報</vt:lpstr>
      <vt:lpstr>Determining the Actual Tax Advantage of Debt</vt:lpstr>
      <vt:lpstr>Determining the Actual Tax Advantage of Debt</vt:lpstr>
      <vt:lpstr>Determining the Actual Tax Advantage of Debt</vt:lpstr>
      <vt:lpstr>The bottom line</vt:lpstr>
      <vt:lpstr>Cutting the Dividend Tax Rate</vt:lpstr>
      <vt:lpstr>15.5  Optimal Capital Structure with Taxes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Chapter15 Debt and Taxes</dc:title>
  <dc:creator>USER</dc:creator>
  <cp:lastModifiedBy>Tily Chen</cp:lastModifiedBy>
  <cp:revision>61</cp:revision>
  <dcterms:created xsi:type="dcterms:W3CDTF">2019-11-23T04:46:12Z</dcterms:created>
  <dcterms:modified xsi:type="dcterms:W3CDTF">2019-11-26T10:05:09Z</dcterms:modified>
</cp:coreProperties>
</file>